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58" r:id="rId5"/>
    <p:sldId id="260" r:id="rId6"/>
    <p:sldId id="261" r:id="rId7"/>
    <p:sldId id="262" r:id="rId8"/>
    <p:sldId id="264" r:id="rId9"/>
    <p:sldId id="265" r:id="rId10"/>
    <p:sldId id="266" r:id="rId11"/>
    <p:sldId id="268" r:id="rId12"/>
    <p:sldId id="270" r:id="rId13"/>
    <p:sldId id="269" r:id="rId14"/>
    <p:sldId id="271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3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84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theme" Target="theme/theme1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viewProps" Target="viewProps.xml" /><Relationship Id="rId2" Type="http://schemas.openxmlformats.org/officeDocument/2006/relationships/slide" Target="slides/slide1.xml" /><Relationship Id="rId16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10" Type="http://schemas.openxmlformats.org/officeDocument/2006/relationships/slide" Target="slides/slide9.xml" /><Relationship Id="rId19" Type="http://schemas.openxmlformats.org/officeDocument/2006/relationships/tableStyles" Target="tableStyles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5AAB06-9A29-4DFD-AE7E-AC2E766D9B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8670FC-2E73-44B8-9F77-7757283100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93929D-6B65-4817-BDBC-7A6CC40476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9CC56-B49F-4BBE-BA02-E49C7308D989}" type="datetimeFigureOut">
              <a:rPr lang="en-GB" smtClean="0"/>
              <a:t>19/03/2021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7FCC74-5903-40CB-BD00-4BFA454206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4247D7-69EA-4A75-A380-DE97FC8D6B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2E54D-6F81-465E-ADC8-6EC57CC21E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3734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296517-D42B-4194-9CCF-F7A5C13E75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23A3324-5B4C-4569-B90F-FDF545964A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84102D-9E74-4BDF-B5D8-2605FDA13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9CC56-B49F-4BBE-BA02-E49C7308D989}" type="datetimeFigureOut">
              <a:rPr lang="en-GB" smtClean="0"/>
              <a:t>19/03/2021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849E74-A101-4170-A9DA-05ACE39FB2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2DEC10-9E67-4D8A-BDB3-B89B78FD0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2E54D-6F81-465E-ADC8-6EC57CC21E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04037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40BAAF9-DF6B-4F38-942B-A0CD02C814B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A0B0FE0-F782-4A97-A1F2-E4DFC1111F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E56423-5E0B-4CE6-AB7A-C2EF8D1BBD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9CC56-B49F-4BBE-BA02-E49C7308D989}" type="datetimeFigureOut">
              <a:rPr lang="en-GB" smtClean="0"/>
              <a:t>19/03/2021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AE7860-C09E-4E04-9B40-6A7F6CAD46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D00223-B46C-463D-9CB8-4E345B855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2E54D-6F81-465E-ADC8-6EC57CC21E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1220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911E0D-0470-4A4D-9120-FE8F1C7B67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EEF80F-500C-4F94-8FEB-4F7193FCDF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EE23C8-1ED7-4256-A37E-4641297CF8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9CC56-B49F-4BBE-BA02-E49C7308D989}" type="datetimeFigureOut">
              <a:rPr lang="en-GB" smtClean="0"/>
              <a:t>19/03/2021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9B0E66-A7E0-4B9E-A5EB-6F937C111C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0156C1-0B93-4955-A2DF-644490D8A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2E54D-6F81-465E-ADC8-6EC57CC21E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99314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E6D826-1FCB-4A70-AF46-54C0652925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655EDD-6122-474B-BCE8-ADE046FAA1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3A1347-7831-4F7E-BA8B-7F95750500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9CC56-B49F-4BBE-BA02-E49C7308D989}" type="datetimeFigureOut">
              <a:rPr lang="en-GB" smtClean="0"/>
              <a:t>19/03/2021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A788BC-01D9-4C08-8ACB-DEE516CAE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1A7E0C-E89B-475E-9D0E-E49295E5C7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2E54D-6F81-465E-ADC8-6EC57CC21E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936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7EA2FF-7661-41C9-B143-B39764EFB2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E397E4-1C7A-4894-9A22-5C92B3FF15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EEDB20-B74A-4215-A14F-5D7BC9E5DA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E937BF-248F-424E-8078-9776A4F2CF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9CC56-B49F-4BBE-BA02-E49C7308D989}" type="datetimeFigureOut">
              <a:rPr lang="en-GB" smtClean="0"/>
              <a:t>19/03/2021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D87374-C744-40D2-BBB1-EC47EE04F1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26B215-EF22-493E-8B92-0F86E3BF59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2E54D-6F81-465E-ADC8-6EC57CC21E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96212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8BE250-01B1-426A-B0E0-5044B86ED7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C5820D-483A-4323-B7E5-A78C8F68CC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62DB7E-A87C-4C42-8C58-7616E96B6A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D808216-3116-462A-9578-5E95654A76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FC86D1C-3233-4817-B062-A467CAABCE8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1C03215-8B0D-4564-9990-508EBAC5C4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9CC56-B49F-4BBE-BA02-E49C7308D989}" type="datetimeFigureOut">
              <a:rPr lang="en-GB" smtClean="0"/>
              <a:t>19/03/2021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78D3431-930E-4FF2-98D6-EA7117F0B9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AFF1830-BEDA-4583-9BFB-19D6AEB94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2E54D-6F81-465E-ADC8-6EC57CC21E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0606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CD043B-1C4F-49A7-A385-87D9F81599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4F11B17-7EAE-4741-81FA-EE7172B9D3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9CC56-B49F-4BBE-BA02-E49C7308D989}" type="datetimeFigureOut">
              <a:rPr lang="en-GB" smtClean="0"/>
              <a:t>19/03/2021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EEEC54-9D35-4603-BEE1-B6D8DB474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E6E8FB-A5ED-47F8-B4B1-80A0971372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2E54D-6F81-465E-ADC8-6EC57CC21E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21757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2888564-6B06-439B-82A0-C0CD493342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9CC56-B49F-4BBE-BA02-E49C7308D989}" type="datetimeFigureOut">
              <a:rPr lang="en-GB" smtClean="0"/>
              <a:t>19/03/2021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BB1EB38-737C-4606-BBC9-B0A0611665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255340-F14C-44A0-9D10-2CB618CEFA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2E54D-6F81-465E-ADC8-6EC57CC21E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7127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51D4D2-623B-4278-96D4-E1AE24A5F5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EEB2F9-354C-42D7-BB19-6F6A521806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FEE19F-365D-4110-ADEE-E7399B4302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3AD215-B111-4283-A955-0E56083C93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9CC56-B49F-4BBE-BA02-E49C7308D989}" type="datetimeFigureOut">
              <a:rPr lang="en-GB" smtClean="0"/>
              <a:t>19/03/2021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C83911-5492-4FB6-A7DF-9FD7C01E12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6EE884-8407-492B-9334-8E11DE5B5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2E54D-6F81-465E-ADC8-6EC57CC21E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9686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E88707-0CCE-4B5B-B2EF-74527931D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B25D488-BA82-456F-A7B2-BB196A7290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E7F0F2-5C30-4B0F-B09A-21A27F46AD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0CB5EC-9634-4475-B450-726D7575A1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9CC56-B49F-4BBE-BA02-E49C7308D989}" type="datetimeFigureOut">
              <a:rPr lang="en-GB" smtClean="0"/>
              <a:t>19/03/2021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FF703B-689C-4A8C-815F-E3ADC9939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C50D33-22F1-4AB4-B197-3316576A08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2E54D-6F81-465E-ADC8-6EC57CC21E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67157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B538241-5BA4-4153-87AC-C99791EFA2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88FF27-3206-4FF6-A729-C7021BD166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8696F7-B1C1-40F6-8CEF-D2540B2E82B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99CC56-B49F-4BBE-BA02-E49C7308D989}" type="datetimeFigureOut">
              <a:rPr lang="en-GB" smtClean="0"/>
              <a:t>19/03/2021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F0D282-7E9D-42D0-B1B2-39274D795C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563024-CB63-452A-B922-39E9A98822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62E54D-6F81-465E-ADC8-6EC57CC21E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993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1605B49A-C9D7-42B5-8F64-7DEB49BE5A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0649237"/>
              </p:ext>
            </p:extLst>
          </p:nvPr>
        </p:nvGraphicFramePr>
        <p:xfrm>
          <a:off x="928838" y="2403109"/>
          <a:ext cx="8971279" cy="35692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71279">
                  <a:extLst>
                    <a:ext uri="{9D8B030D-6E8A-4147-A177-3AD203B41FA5}">
                      <a16:colId xmlns:a16="http://schemas.microsoft.com/office/drawing/2014/main" val="2095034484"/>
                    </a:ext>
                  </a:extLst>
                </a:gridCol>
              </a:tblGrid>
              <a:tr h="2437220">
                <a:tc>
                  <a:txBody>
                    <a:bodyPr/>
                    <a:lstStyle/>
                    <a:p>
                      <a:r>
                        <a:rPr lang="en-GB" sz="54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orbel" panose="020B0503020204020204" pitchFamily="34" charset="0"/>
                        </a:rPr>
                        <a:t>Planul Na</a:t>
                      </a:r>
                      <a:r>
                        <a:rPr lang="ro-RO" sz="54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orbel" panose="020B0503020204020204" pitchFamily="34" charset="0"/>
                        </a:rPr>
                        <a:t>țional de Relansare și Reziliență</a:t>
                      </a:r>
                      <a:endParaRPr lang="en-GB" sz="54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orbel" panose="020B0503020204020204" pitchFamily="34" charset="0"/>
                      </a:endParaRPr>
                    </a:p>
                  </a:txBody>
                  <a:tcPr marL="360000" marR="360000" marT="144000" marB="144000" anchor="ctr">
                    <a:lnL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4201246"/>
                  </a:ext>
                </a:extLst>
              </a:tr>
              <a:tr h="1132006">
                <a:tc>
                  <a:txBody>
                    <a:bodyPr/>
                    <a:lstStyle/>
                    <a:p>
                      <a:r>
                        <a:rPr lang="ro-RO" sz="4400" b="1" spc="-15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orbel" panose="020B0503020204020204" pitchFamily="34" charset="0"/>
                          <a:sym typeface="Symbol" panose="05050102010706020507" pitchFamily="18" charset="2"/>
                        </a:rPr>
                        <a:t> </a:t>
                      </a:r>
                      <a:r>
                        <a:rPr lang="ro-RO" sz="4400" b="1" spc="-150" dirty="0">
                          <a:solidFill>
                            <a:schemeClr val="bg1"/>
                          </a:solidFill>
                          <a:latin typeface="Corbel" panose="020B0503020204020204" pitchFamily="34" charset="0"/>
                        </a:rPr>
                        <a:t>România modernă și reformată</a:t>
                      </a:r>
                    </a:p>
                  </a:txBody>
                  <a:tcPr marL="360000" marR="360000" marT="144000" marB="144000" anchor="ctr">
                    <a:lnL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2880434"/>
                  </a:ext>
                </a:extLst>
              </a:tr>
            </a:tbl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224AC510-1333-4635-ACC9-9F30B5650C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699" y="202616"/>
            <a:ext cx="6315075" cy="2071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3355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AADD977-8C7B-4C77-BD91-C3FAA9328BCE}"/>
              </a:ext>
            </a:extLst>
          </p:cNvPr>
          <p:cNvSpPr/>
          <p:nvPr/>
        </p:nvSpPr>
        <p:spPr>
          <a:xfrm>
            <a:off x="4714240" y="1"/>
            <a:ext cx="7477760" cy="685799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947B0AD-62F6-4434-92BB-7AE0B5EC53A2}"/>
              </a:ext>
            </a:extLst>
          </p:cNvPr>
          <p:cNvSpPr/>
          <p:nvPr/>
        </p:nvSpPr>
        <p:spPr>
          <a:xfrm>
            <a:off x="0" y="0"/>
            <a:ext cx="4714240" cy="6857999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C547815-A4A4-4D2C-AF1F-562ADF9F6452}"/>
              </a:ext>
            </a:extLst>
          </p:cNvPr>
          <p:cNvSpPr txBox="1"/>
          <p:nvPr/>
        </p:nvSpPr>
        <p:spPr>
          <a:xfrm>
            <a:off x="132080" y="162560"/>
            <a:ext cx="1188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b="1" dirty="0">
                <a:solidFill>
                  <a:schemeClr val="bg1"/>
                </a:solidFill>
                <a:latin typeface="Corbel" panose="020B0503020204020204" pitchFamily="34" charset="0"/>
              </a:rPr>
              <a:t>PNRR </a:t>
            </a:r>
            <a:r>
              <a:rPr lang="ro-RO" b="1" dirty="0">
                <a:latin typeface="Corbel" panose="020B0503020204020204" pitchFamily="34" charset="0"/>
              </a:rPr>
              <a:t> </a:t>
            </a:r>
            <a:r>
              <a:rPr lang="ro-RO" b="1" dirty="0">
                <a:solidFill>
                  <a:schemeClr val="accent1">
                    <a:lumMod val="75000"/>
                  </a:schemeClr>
                </a:solidFill>
                <a:latin typeface="Corbel" panose="020B0503020204020204" pitchFamily="34" charset="0"/>
                <a:sym typeface="Symbol" panose="05050102010706020507" pitchFamily="18" charset="2"/>
              </a:rPr>
              <a:t></a:t>
            </a:r>
            <a:r>
              <a:rPr lang="ro-RO" b="1" dirty="0">
                <a:latin typeface="Corbel" panose="020B0503020204020204" pitchFamily="34" charset="0"/>
                <a:sym typeface="Symbol" panose="05050102010706020507" pitchFamily="18" charset="2"/>
              </a:rPr>
              <a:t> </a:t>
            </a:r>
            <a:r>
              <a:rPr lang="ro-RO" b="1" dirty="0">
                <a:solidFill>
                  <a:schemeClr val="bg1">
                    <a:lumMod val="65000"/>
                  </a:schemeClr>
                </a:solidFill>
                <a:latin typeface="Corbel" panose="020B0503020204020204" pitchFamily="34" charset="0"/>
                <a:sym typeface="Symbol" panose="05050102010706020507" pitchFamily="18" charset="2"/>
              </a:rPr>
              <a:t>R</a:t>
            </a:r>
            <a:r>
              <a:rPr lang="ro-RO" b="1" dirty="0">
                <a:solidFill>
                  <a:schemeClr val="bg1">
                    <a:lumMod val="65000"/>
                  </a:schemeClr>
                </a:solidFill>
                <a:latin typeface="Corbel" panose="020B0503020204020204" pitchFamily="34" charset="0"/>
              </a:rPr>
              <a:t>omânia modernă și reformată</a:t>
            </a:r>
            <a:endParaRPr lang="en-GB" b="1" dirty="0">
              <a:solidFill>
                <a:schemeClr val="bg1">
                  <a:lumMod val="65000"/>
                </a:schemeClr>
              </a:solidFill>
              <a:latin typeface="Corbel" panose="020B0503020204020204" pitchFamily="34" charset="0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F4086231-7198-4B2E-8490-95680AF58EF4}"/>
              </a:ext>
            </a:extLst>
          </p:cNvPr>
          <p:cNvCxnSpPr>
            <a:cxnSpLocks/>
          </p:cNvCxnSpPr>
          <p:nvPr/>
        </p:nvCxnSpPr>
        <p:spPr>
          <a:xfrm>
            <a:off x="0" y="660400"/>
            <a:ext cx="12192000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2EB93B4D-A318-4662-922F-D595B5DB4889}"/>
              </a:ext>
            </a:extLst>
          </p:cNvPr>
          <p:cNvSpPr txBox="1"/>
          <p:nvPr/>
        </p:nvSpPr>
        <p:spPr>
          <a:xfrm>
            <a:off x="274320" y="883920"/>
            <a:ext cx="784352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3200" b="1" dirty="0">
                <a:solidFill>
                  <a:schemeClr val="accent1">
                    <a:lumMod val="50000"/>
                  </a:schemeClr>
                </a:solidFill>
              </a:rPr>
              <a:t>Domenii cheie pentru </a:t>
            </a:r>
            <a:br>
              <a:rPr lang="ro-RO" sz="3200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ro-RO" sz="3200" b="1" dirty="0">
                <a:solidFill>
                  <a:schemeClr val="accent1">
                    <a:lumMod val="50000"/>
                  </a:schemeClr>
                </a:solidFill>
              </a:rPr>
              <a:t>modernizarea României</a:t>
            </a:r>
            <a:endParaRPr lang="en-GB" sz="3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9F07B96-29B9-4B23-932F-58D531B3C00C}"/>
              </a:ext>
            </a:extLst>
          </p:cNvPr>
          <p:cNvSpPr txBox="1"/>
          <p:nvPr/>
        </p:nvSpPr>
        <p:spPr>
          <a:xfrm>
            <a:off x="172720" y="1068861"/>
            <a:ext cx="4307840" cy="532453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ts val="6800"/>
              </a:lnSpc>
            </a:pPr>
            <a:r>
              <a:rPr lang="ro-RO" sz="6200" b="1" dirty="0">
                <a:solidFill>
                  <a:schemeClr val="bg1"/>
                </a:solidFill>
              </a:rPr>
              <a:t>Încurajarea formalizării muncii</a:t>
            </a:r>
            <a:r>
              <a:rPr lang="en-US" sz="6200" b="1" dirty="0">
                <a:solidFill>
                  <a:schemeClr val="bg1"/>
                </a:solidFill>
              </a:rPr>
              <a:t>.</a:t>
            </a:r>
            <a:r>
              <a:rPr lang="ro-RO" sz="6200" b="1" dirty="0">
                <a:solidFill>
                  <a:schemeClr val="bg1"/>
                </a:solidFill>
              </a:rPr>
              <a:t> Venitul minim de incluziune</a:t>
            </a:r>
            <a:endParaRPr lang="en-GB" sz="6200" b="1" dirty="0">
              <a:solidFill>
                <a:schemeClr val="bg1"/>
              </a:solidFill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803068FD-45A2-4B63-BFC7-BE6BACDF8935}"/>
              </a:ext>
            </a:extLst>
          </p:cNvPr>
          <p:cNvSpPr txBox="1">
            <a:spLocks noChangeAspect="1"/>
          </p:cNvSpPr>
          <p:nvPr/>
        </p:nvSpPr>
        <p:spPr>
          <a:xfrm>
            <a:off x="4978400" y="975360"/>
            <a:ext cx="693928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Clr>
                <a:schemeClr val="accent1">
                  <a:lumMod val="50000"/>
                </a:schemeClr>
              </a:buClr>
              <a:buFont typeface="Symbol" panose="05050102010706020507" pitchFamily="18" charset="2"/>
              <a:buChar char=""/>
            </a:pPr>
            <a:r>
              <a:rPr lang="it-IT" sz="2800" b="1" dirty="0">
                <a:solidFill>
                  <a:schemeClr val="accent1">
                    <a:lumMod val="75000"/>
                  </a:schemeClr>
                </a:solidFill>
                <a:latin typeface="Corbel" panose="020B0503020204020204" pitchFamily="34" charset="0"/>
              </a:rPr>
              <a:t>Introducerea tichetelor de muncă pentru un număr de aproximativ 500.000 lucrători din sectoarele serviciilor prestate la domiciliu</a:t>
            </a:r>
            <a:r>
              <a:rPr lang="ro-RO" sz="2800" b="1" dirty="0">
                <a:solidFill>
                  <a:schemeClr val="accent1">
                    <a:lumMod val="75000"/>
                  </a:schemeClr>
                </a:solidFill>
                <a:latin typeface="Corbel" panose="020B0503020204020204" pitchFamily="34" charset="0"/>
              </a:rPr>
              <a:t>.</a:t>
            </a:r>
            <a:br>
              <a:rPr lang="ro-RO" sz="2800" b="1" dirty="0">
                <a:solidFill>
                  <a:schemeClr val="accent1">
                    <a:lumMod val="75000"/>
                  </a:schemeClr>
                </a:solidFill>
                <a:latin typeface="Corbel" panose="020B0503020204020204" pitchFamily="34" charset="0"/>
              </a:rPr>
            </a:br>
            <a:endParaRPr lang="it-IT" sz="2800" b="1" dirty="0">
              <a:solidFill>
                <a:schemeClr val="accent1">
                  <a:lumMod val="75000"/>
                </a:schemeClr>
              </a:solidFill>
              <a:latin typeface="Corbel" panose="020B0503020204020204" pitchFamily="34" charset="0"/>
            </a:endParaRPr>
          </a:p>
          <a:p>
            <a:pPr marL="571500" indent="-571500">
              <a:buClr>
                <a:schemeClr val="accent1">
                  <a:lumMod val="50000"/>
                </a:schemeClr>
              </a:buClr>
              <a:buFont typeface="Symbol" panose="05050102010706020507" pitchFamily="18" charset="2"/>
              <a:buChar char=""/>
            </a:pPr>
            <a:endParaRPr lang="it-IT" sz="2800" b="1" dirty="0">
              <a:solidFill>
                <a:schemeClr val="accent1">
                  <a:lumMod val="75000"/>
                </a:schemeClr>
              </a:solidFill>
              <a:latin typeface="Corbel" panose="020B0503020204020204" pitchFamily="34" charset="0"/>
            </a:endParaRPr>
          </a:p>
          <a:p>
            <a:pPr marL="571500" indent="-571500">
              <a:buClr>
                <a:schemeClr val="accent1">
                  <a:lumMod val="50000"/>
                </a:schemeClr>
              </a:buClr>
              <a:buFont typeface="Symbol" panose="05050102010706020507" pitchFamily="18" charset="2"/>
              <a:buChar char=""/>
            </a:pPr>
            <a:r>
              <a:rPr lang="it-IT" sz="2800" b="1" dirty="0">
                <a:solidFill>
                  <a:schemeClr val="accent1">
                    <a:lumMod val="75000"/>
                  </a:schemeClr>
                </a:solidFill>
                <a:latin typeface="Corbel" panose="020B0503020204020204" pitchFamily="34" charset="0"/>
              </a:rPr>
              <a:t>Sprijin bugetar tranzitoriu pentru implementarea VMI: reforma profundă a asistenței sociale din România.</a:t>
            </a:r>
            <a:br>
              <a:rPr lang="ro-RO" sz="2800" b="1" dirty="0">
                <a:solidFill>
                  <a:schemeClr val="accent1">
                    <a:lumMod val="75000"/>
                  </a:schemeClr>
                </a:solidFill>
                <a:latin typeface="Corbel" panose="020B0503020204020204" pitchFamily="34" charset="0"/>
              </a:rPr>
            </a:br>
            <a:endParaRPr lang="it-IT" sz="2800" b="1" dirty="0">
              <a:solidFill>
                <a:schemeClr val="accent1">
                  <a:lumMod val="7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F067FEE4-E3AB-47AA-82CB-891C7F67ED26}"/>
              </a:ext>
            </a:extLst>
          </p:cNvPr>
          <p:cNvSpPr txBox="1"/>
          <p:nvPr/>
        </p:nvSpPr>
        <p:spPr>
          <a:xfrm>
            <a:off x="4978400" y="162560"/>
            <a:ext cx="7081520" cy="369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dirty="0">
                <a:solidFill>
                  <a:schemeClr val="accent1">
                    <a:lumMod val="50000"/>
                  </a:schemeClr>
                </a:solidFill>
              </a:rPr>
              <a:t>Propuneri de reforme</a:t>
            </a:r>
            <a:endParaRPr lang="en-GB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91903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AADD977-8C7B-4C77-BD91-C3FAA9328BCE}"/>
              </a:ext>
            </a:extLst>
          </p:cNvPr>
          <p:cNvSpPr/>
          <p:nvPr/>
        </p:nvSpPr>
        <p:spPr>
          <a:xfrm>
            <a:off x="4714240" y="1"/>
            <a:ext cx="7477760" cy="685799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947B0AD-62F6-4434-92BB-7AE0B5EC53A2}"/>
              </a:ext>
            </a:extLst>
          </p:cNvPr>
          <p:cNvSpPr/>
          <p:nvPr/>
        </p:nvSpPr>
        <p:spPr>
          <a:xfrm>
            <a:off x="0" y="0"/>
            <a:ext cx="4714240" cy="6857999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C547815-A4A4-4D2C-AF1F-562ADF9F6452}"/>
              </a:ext>
            </a:extLst>
          </p:cNvPr>
          <p:cNvSpPr txBox="1"/>
          <p:nvPr/>
        </p:nvSpPr>
        <p:spPr>
          <a:xfrm>
            <a:off x="132080" y="162560"/>
            <a:ext cx="1188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b="1" dirty="0">
                <a:solidFill>
                  <a:schemeClr val="bg1"/>
                </a:solidFill>
                <a:latin typeface="Corbel" panose="020B0503020204020204" pitchFamily="34" charset="0"/>
              </a:rPr>
              <a:t>PNRR </a:t>
            </a:r>
            <a:r>
              <a:rPr lang="ro-RO" b="1" dirty="0">
                <a:latin typeface="Corbel" panose="020B0503020204020204" pitchFamily="34" charset="0"/>
              </a:rPr>
              <a:t> </a:t>
            </a:r>
            <a:r>
              <a:rPr lang="ro-RO" b="1" dirty="0">
                <a:solidFill>
                  <a:schemeClr val="accent1">
                    <a:lumMod val="75000"/>
                  </a:schemeClr>
                </a:solidFill>
                <a:latin typeface="Corbel" panose="020B0503020204020204" pitchFamily="34" charset="0"/>
                <a:sym typeface="Symbol" panose="05050102010706020507" pitchFamily="18" charset="2"/>
              </a:rPr>
              <a:t></a:t>
            </a:r>
            <a:r>
              <a:rPr lang="ro-RO" b="1" dirty="0">
                <a:latin typeface="Corbel" panose="020B0503020204020204" pitchFamily="34" charset="0"/>
                <a:sym typeface="Symbol" panose="05050102010706020507" pitchFamily="18" charset="2"/>
              </a:rPr>
              <a:t> </a:t>
            </a:r>
            <a:r>
              <a:rPr lang="ro-RO" b="1" dirty="0">
                <a:solidFill>
                  <a:schemeClr val="bg1">
                    <a:lumMod val="65000"/>
                  </a:schemeClr>
                </a:solidFill>
                <a:latin typeface="Corbel" panose="020B0503020204020204" pitchFamily="34" charset="0"/>
                <a:sym typeface="Symbol" panose="05050102010706020507" pitchFamily="18" charset="2"/>
              </a:rPr>
              <a:t>R</a:t>
            </a:r>
            <a:r>
              <a:rPr lang="ro-RO" b="1" dirty="0">
                <a:solidFill>
                  <a:schemeClr val="bg1">
                    <a:lumMod val="65000"/>
                  </a:schemeClr>
                </a:solidFill>
                <a:latin typeface="Corbel" panose="020B0503020204020204" pitchFamily="34" charset="0"/>
              </a:rPr>
              <a:t>omânia modernă și reformată</a:t>
            </a:r>
            <a:endParaRPr lang="en-GB" b="1" dirty="0">
              <a:solidFill>
                <a:schemeClr val="bg1">
                  <a:lumMod val="65000"/>
                </a:schemeClr>
              </a:solidFill>
              <a:latin typeface="Corbel" panose="020B0503020204020204" pitchFamily="34" charset="0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F4086231-7198-4B2E-8490-95680AF58EF4}"/>
              </a:ext>
            </a:extLst>
          </p:cNvPr>
          <p:cNvCxnSpPr>
            <a:cxnSpLocks/>
          </p:cNvCxnSpPr>
          <p:nvPr/>
        </p:nvCxnSpPr>
        <p:spPr>
          <a:xfrm>
            <a:off x="0" y="660400"/>
            <a:ext cx="12192000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2EB93B4D-A318-4662-922F-D595B5DB4889}"/>
              </a:ext>
            </a:extLst>
          </p:cNvPr>
          <p:cNvSpPr txBox="1"/>
          <p:nvPr/>
        </p:nvSpPr>
        <p:spPr>
          <a:xfrm>
            <a:off x="274320" y="883920"/>
            <a:ext cx="784352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3200" b="1" dirty="0">
                <a:solidFill>
                  <a:schemeClr val="accent1">
                    <a:lumMod val="50000"/>
                  </a:schemeClr>
                </a:solidFill>
              </a:rPr>
              <a:t>Domenii cheie pentru </a:t>
            </a:r>
            <a:br>
              <a:rPr lang="ro-RO" sz="3200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ro-RO" sz="3200" b="1" dirty="0">
                <a:solidFill>
                  <a:schemeClr val="accent1">
                    <a:lumMod val="50000"/>
                  </a:schemeClr>
                </a:solidFill>
              </a:rPr>
              <a:t>modernizarea României</a:t>
            </a:r>
            <a:endParaRPr lang="en-GB" sz="3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9F07B96-29B9-4B23-932F-58D531B3C00C}"/>
              </a:ext>
            </a:extLst>
          </p:cNvPr>
          <p:cNvSpPr txBox="1"/>
          <p:nvPr/>
        </p:nvSpPr>
        <p:spPr>
          <a:xfrm>
            <a:off x="132080" y="1068861"/>
            <a:ext cx="4714240" cy="3580467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ts val="6800"/>
              </a:lnSpc>
            </a:pPr>
            <a:r>
              <a:rPr lang="ro-RO" sz="5600" b="1" dirty="0">
                <a:solidFill>
                  <a:schemeClr val="bg1"/>
                </a:solidFill>
              </a:rPr>
              <a:t>Împădurim România</a:t>
            </a:r>
            <a:br>
              <a:rPr lang="ro-RO" sz="5600" b="1" dirty="0">
                <a:solidFill>
                  <a:schemeClr val="bg1"/>
                </a:solidFill>
              </a:rPr>
            </a:br>
            <a:r>
              <a:rPr lang="ro-RO" sz="5600" b="1" dirty="0">
                <a:solidFill>
                  <a:schemeClr val="bg1"/>
                </a:solidFill>
              </a:rPr>
              <a:t>și protejăm biodiversitatea</a:t>
            </a:r>
            <a:endParaRPr lang="en-GB" sz="5600" b="1" dirty="0">
              <a:solidFill>
                <a:schemeClr val="bg1"/>
              </a:solidFill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803068FD-45A2-4B63-BFC7-BE6BACDF8935}"/>
              </a:ext>
            </a:extLst>
          </p:cNvPr>
          <p:cNvSpPr txBox="1">
            <a:spLocks noChangeAspect="1"/>
          </p:cNvSpPr>
          <p:nvPr/>
        </p:nvSpPr>
        <p:spPr>
          <a:xfrm>
            <a:off x="4978400" y="975360"/>
            <a:ext cx="693928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Clr>
                <a:schemeClr val="accent1">
                  <a:lumMod val="50000"/>
                </a:schemeClr>
              </a:buClr>
              <a:buFont typeface="Symbol" panose="05050102010706020507" pitchFamily="18" charset="2"/>
              <a:buChar char=""/>
            </a:pPr>
            <a:r>
              <a:rPr lang="ro-RO" sz="2800" b="1" dirty="0">
                <a:solidFill>
                  <a:schemeClr val="accent1">
                    <a:lumMod val="75000"/>
                  </a:schemeClr>
                </a:solidFill>
                <a:latin typeface="Corbel" panose="020B0503020204020204" pitchFamily="34" charset="0"/>
              </a:rPr>
              <a:t>Cel mai amplu program de împădurire din România. </a:t>
            </a:r>
            <a:endParaRPr lang="it-IT" sz="2800" b="1" dirty="0">
              <a:solidFill>
                <a:schemeClr val="accent1">
                  <a:lumMod val="75000"/>
                </a:schemeClr>
              </a:solidFill>
              <a:latin typeface="Corbel" panose="020B0503020204020204" pitchFamily="34" charset="0"/>
            </a:endParaRPr>
          </a:p>
          <a:p>
            <a:pPr marL="571500" indent="-571500">
              <a:buClr>
                <a:schemeClr val="accent1">
                  <a:lumMod val="50000"/>
                </a:schemeClr>
              </a:buClr>
              <a:buFont typeface="Symbol" panose="05050102010706020507" pitchFamily="18" charset="2"/>
              <a:buChar char=""/>
            </a:pPr>
            <a:endParaRPr lang="it-IT" sz="2800" b="1" dirty="0">
              <a:solidFill>
                <a:schemeClr val="accent1">
                  <a:lumMod val="75000"/>
                </a:schemeClr>
              </a:solidFill>
              <a:latin typeface="Corbel" panose="020B0503020204020204" pitchFamily="34" charset="0"/>
            </a:endParaRPr>
          </a:p>
          <a:p>
            <a:pPr marL="571500" indent="-571500">
              <a:buClr>
                <a:schemeClr val="accent1">
                  <a:lumMod val="50000"/>
                </a:schemeClr>
              </a:buClr>
              <a:buFont typeface="Symbol" panose="05050102010706020507" pitchFamily="18" charset="2"/>
              <a:buChar char=""/>
            </a:pPr>
            <a:r>
              <a:rPr lang="ro-RO" sz="2800" b="1" dirty="0">
                <a:solidFill>
                  <a:schemeClr val="accent1">
                    <a:lumMod val="75000"/>
                  </a:schemeClr>
                </a:solidFill>
                <a:latin typeface="Corbel" panose="020B0503020204020204" pitchFamily="34" charset="0"/>
              </a:rPr>
              <a:t>Mijloace digitale de trasabilitate a lemnului. </a:t>
            </a:r>
          </a:p>
          <a:p>
            <a:pPr marL="571500" indent="-571500">
              <a:buClr>
                <a:schemeClr val="accent1">
                  <a:lumMod val="50000"/>
                </a:schemeClr>
              </a:buClr>
              <a:buFont typeface="Symbol" panose="05050102010706020507" pitchFamily="18" charset="2"/>
              <a:buChar char=""/>
            </a:pPr>
            <a:endParaRPr lang="ro-RO" sz="2800" b="1" dirty="0">
              <a:solidFill>
                <a:schemeClr val="accent1">
                  <a:lumMod val="75000"/>
                </a:schemeClr>
              </a:solidFill>
              <a:latin typeface="Corbel" panose="020B0503020204020204" pitchFamily="34" charset="0"/>
            </a:endParaRPr>
          </a:p>
          <a:p>
            <a:pPr marL="571500" indent="-571500">
              <a:buClr>
                <a:schemeClr val="accent1">
                  <a:lumMod val="50000"/>
                </a:schemeClr>
              </a:buClr>
              <a:buFont typeface="Symbol" panose="05050102010706020507" pitchFamily="18" charset="2"/>
              <a:buChar char=""/>
            </a:pPr>
            <a:r>
              <a:rPr lang="ro-RO" sz="2800" b="1" dirty="0">
                <a:solidFill>
                  <a:schemeClr val="accent1">
                    <a:lumMod val="75000"/>
                  </a:schemeClr>
                </a:solidFill>
                <a:latin typeface="Corbel" panose="020B0503020204020204" pitchFamily="34" charset="0"/>
              </a:rPr>
              <a:t>Companiile nu vor mai tăia lemnul direct din pădure, ci vor prelua din depozite. </a:t>
            </a:r>
          </a:p>
          <a:p>
            <a:pPr marL="571500" indent="-571500">
              <a:buClr>
                <a:schemeClr val="accent1">
                  <a:lumMod val="50000"/>
                </a:schemeClr>
              </a:buClr>
              <a:buFont typeface="Symbol" panose="05050102010706020507" pitchFamily="18" charset="2"/>
              <a:buChar char=""/>
            </a:pPr>
            <a:endParaRPr lang="it-IT" sz="2800" b="1" dirty="0">
              <a:solidFill>
                <a:schemeClr val="accent1">
                  <a:lumMod val="75000"/>
                </a:schemeClr>
              </a:solidFill>
              <a:latin typeface="Corbel" panose="020B0503020204020204" pitchFamily="34" charset="0"/>
            </a:endParaRPr>
          </a:p>
          <a:p>
            <a:pPr marL="571500" indent="-571500">
              <a:buClr>
                <a:schemeClr val="accent1">
                  <a:lumMod val="50000"/>
                </a:schemeClr>
              </a:buClr>
              <a:buFont typeface="Symbol" panose="05050102010706020507" pitchFamily="18" charset="2"/>
              <a:buChar char=""/>
            </a:pPr>
            <a:r>
              <a:rPr lang="it-IT" sz="2800" b="1" dirty="0">
                <a:solidFill>
                  <a:schemeClr val="accent1">
                    <a:lumMod val="75000"/>
                  </a:schemeClr>
                </a:solidFill>
                <a:latin typeface="Corbel" panose="020B0503020204020204" pitchFamily="34" charset="0"/>
              </a:rPr>
              <a:t>Reforma ROMSILVA.</a:t>
            </a:r>
          </a:p>
          <a:p>
            <a:pPr>
              <a:buClr>
                <a:schemeClr val="accent1">
                  <a:lumMod val="50000"/>
                </a:schemeClr>
              </a:buClr>
            </a:pPr>
            <a:endParaRPr lang="it-IT" sz="2800" b="1" dirty="0">
              <a:solidFill>
                <a:schemeClr val="accent1">
                  <a:lumMod val="7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F067FEE4-E3AB-47AA-82CB-891C7F67ED26}"/>
              </a:ext>
            </a:extLst>
          </p:cNvPr>
          <p:cNvSpPr txBox="1"/>
          <p:nvPr/>
        </p:nvSpPr>
        <p:spPr>
          <a:xfrm>
            <a:off x="4978400" y="162560"/>
            <a:ext cx="7081520" cy="369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dirty="0">
                <a:solidFill>
                  <a:schemeClr val="accent1">
                    <a:lumMod val="50000"/>
                  </a:schemeClr>
                </a:solidFill>
              </a:rPr>
              <a:t>Propuneri de reforme</a:t>
            </a:r>
            <a:endParaRPr lang="en-GB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79633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AADD977-8C7B-4C77-BD91-C3FAA9328BCE}"/>
              </a:ext>
            </a:extLst>
          </p:cNvPr>
          <p:cNvSpPr/>
          <p:nvPr/>
        </p:nvSpPr>
        <p:spPr>
          <a:xfrm>
            <a:off x="4714240" y="1"/>
            <a:ext cx="7477760" cy="685799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947B0AD-62F6-4434-92BB-7AE0B5EC53A2}"/>
              </a:ext>
            </a:extLst>
          </p:cNvPr>
          <p:cNvSpPr/>
          <p:nvPr/>
        </p:nvSpPr>
        <p:spPr>
          <a:xfrm>
            <a:off x="0" y="0"/>
            <a:ext cx="4714240" cy="6857999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C547815-A4A4-4D2C-AF1F-562ADF9F6452}"/>
              </a:ext>
            </a:extLst>
          </p:cNvPr>
          <p:cNvSpPr txBox="1"/>
          <p:nvPr/>
        </p:nvSpPr>
        <p:spPr>
          <a:xfrm>
            <a:off x="132080" y="162560"/>
            <a:ext cx="1188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b="1" dirty="0">
                <a:solidFill>
                  <a:schemeClr val="bg1"/>
                </a:solidFill>
                <a:latin typeface="Corbel" panose="020B0503020204020204" pitchFamily="34" charset="0"/>
              </a:rPr>
              <a:t>PNRR </a:t>
            </a:r>
            <a:r>
              <a:rPr lang="ro-RO" b="1" dirty="0">
                <a:latin typeface="Corbel" panose="020B0503020204020204" pitchFamily="34" charset="0"/>
              </a:rPr>
              <a:t> </a:t>
            </a:r>
            <a:r>
              <a:rPr lang="ro-RO" b="1" dirty="0">
                <a:solidFill>
                  <a:schemeClr val="accent1">
                    <a:lumMod val="75000"/>
                  </a:schemeClr>
                </a:solidFill>
                <a:latin typeface="Corbel" panose="020B0503020204020204" pitchFamily="34" charset="0"/>
                <a:sym typeface="Symbol" panose="05050102010706020507" pitchFamily="18" charset="2"/>
              </a:rPr>
              <a:t></a:t>
            </a:r>
            <a:r>
              <a:rPr lang="ro-RO" b="1" dirty="0">
                <a:latin typeface="Corbel" panose="020B0503020204020204" pitchFamily="34" charset="0"/>
                <a:sym typeface="Symbol" panose="05050102010706020507" pitchFamily="18" charset="2"/>
              </a:rPr>
              <a:t> </a:t>
            </a:r>
            <a:r>
              <a:rPr lang="ro-RO" b="1" dirty="0">
                <a:solidFill>
                  <a:schemeClr val="bg1">
                    <a:lumMod val="65000"/>
                  </a:schemeClr>
                </a:solidFill>
                <a:latin typeface="Corbel" panose="020B0503020204020204" pitchFamily="34" charset="0"/>
                <a:sym typeface="Symbol" panose="05050102010706020507" pitchFamily="18" charset="2"/>
              </a:rPr>
              <a:t>R</a:t>
            </a:r>
            <a:r>
              <a:rPr lang="ro-RO" b="1" dirty="0">
                <a:solidFill>
                  <a:schemeClr val="bg1">
                    <a:lumMod val="65000"/>
                  </a:schemeClr>
                </a:solidFill>
                <a:latin typeface="Corbel" panose="020B0503020204020204" pitchFamily="34" charset="0"/>
              </a:rPr>
              <a:t>omânia modernă și reformată</a:t>
            </a:r>
            <a:endParaRPr lang="en-GB" b="1" dirty="0">
              <a:solidFill>
                <a:schemeClr val="bg1">
                  <a:lumMod val="65000"/>
                </a:schemeClr>
              </a:solidFill>
              <a:latin typeface="Corbel" panose="020B0503020204020204" pitchFamily="34" charset="0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F4086231-7198-4B2E-8490-95680AF58EF4}"/>
              </a:ext>
            </a:extLst>
          </p:cNvPr>
          <p:cNvCxnSpPr>
            <a:cxnSpLocks/>
          </p:cNvCxnSpPr>
          <p:nvPr/>
        </p:nvCxnSpPr>
        <p:spPr>
          <a:xfrm>
            <a:off x="0" y="660400"/>
            <a:ext cx="12192000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2EB93B4D-A318-4662-922F-D595B5DB4889}"/>
              </a:ext>
            </a:extLst>
          </p:cNvPr>
          <p:cNvSpPr txBox="1"/>
          <p:nvPr/>
        </p:nvSpPr>
        <p:spPr>
          <a:xfrm>
            <a:off x="274320" y="883920"/>
            <a:ext cx="784352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3200" b="1" dirty="0">
                <a:solidFill>
                  <a:schemeClr val="accent1">
                    <a:lumMod val="50000"/>
                  </a:schemeClr>
                </a:solidFill>
              </a:rPr>
              <a:t>Domenii cheie pentru </a:t>
            </a:r>
            <a:br>
              <a:rPr lang="ro-RO" sz="3200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ro-RO" sz="3200" b="1" dirty="0">
                <a:solidFill>
                  <a:schemeClr val="accent1">
                    <a:lumMod val="50000"/>
                  </a:schemeClr>
                </a:solidFill>
              </a:rPr>
              <a:t>modernizarea României</a:t>
            </a:r>
            <a:endParaRPr lang="en-GB" sz="3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9F07B96-29B9-4B23-932F-58D531B3C00C}"/>
              </a:ext>
            </a:extLst>
          </p:cNvPr>
          <p:cNvSpPr txBox="1"/>
          <p:nvPr/>
        </p:nvSpPr>
        <p:spPr>
          <a:xfrm>
            <a:off x="172720" y="1068861"/>
            <a:ext cx="4307840" cy="5262979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ro-RO" sz="5600" b="1" dirty="0">
                <a:solidFill>
                  <a:schemeClr val="bg1"/>
                </a:solidFill>
              </a:rPr>
              <a:t>România comunităților</a:t>
            </a:r>
          </a:p>
          <a:p>
            <a:endParaRPr lang="ro-RO" sz="4000" b="1" dirty="0">
              <a:solidFill>
                <a:schemeClr val="bg1"/>
              </a:solidFill>
            </a:endParaRPr>
          </a:p>
          <a:p>
            <a:endParaRPr lang="ro-RO" sz="4000" b="1" dirty="0">
              <a:solidFill>
                <a:schemeClr val="bg1"/>
              </a:solidFill>
            </a:endParaRPr>
          </a:p>
          <a:p>
            <a:r>
              <a:rPr lang="ro-RO" sz="3600" b="1" i="1" dirty="0">
                <a:solidFill>
                  <a:schemeClr val="bg1"/>
                </a:solidFill>
              </a:rPr>
              <a:t>Reziliența României înseamnă reziliența actorilor de la firul ierbii.</a:t>
            </a:r>
            <a:r>
              <a:rPr lang="ro-RO" sz="3600" b="1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803068FD-45A2-4B63-BFC7-BE6BACDF8935}"/>
              </a:ext>
            </a:extLst>
          </p:cNvPr>
          <p:cNvSpPr txBox="1">
            <a:spLocks noChangeAspect="1"/>
          </p:cNvSpPr>
          <p:nvPr/>
        </p:nvSpPr>
        <p:spPr>
          <a:xfrm>
            <a:off x="4947920" y="694448"/>
            <a:ext cx="6939280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Clr>
                <a:schemeClr val="accent1">
                  <a:lumMod val="50000"/>
                </a:schemeClr>
              </a:buClr>
              <a:buFont typeface="Symbol" panose="05050102010706020507" pitchFamily="18" charset="2"/>
              <a:buChar char=""/>
            </a:pPr>
            <a:r>
              <a:rPr lang="it-IT" sz="2800" b="1" dirty="0">
                <a:solidFill>
                  <a:schemeClr val="accent1">
                    <a:lumMod val="75000"/>
                  </a:schemeClr>
                </a:solidFill>
                <a:latin typeface="Corbel" panose="020B0503020204020204" pitchFamily="34" charset="0"/>
              </a:rPr>
              <a:t>Administrația centrală NU va moderniza singură România. De aceea, orientăm PNRR spre comunități și spre privat: </a:t>
            </a:r>
          </a:p>
          <a:p>
            <a:pPr marL="571500" indent="-571500">
              <a:buClr>
                <a:schemeClr val="accent1">
                  <a:lumMod val="50000"/>
                </a:schemeClr>
              </a:buClr>
              <a:buFont typeface="Symbol" panose="05050102010706020507" pitchFamily="18" charset="2"/>
              <a:buChar char=""/>
            </a:pPr>
            <a:endParaRPr lang="it-IT" sz="2800" b="1" dirty="0">
              <a:solidFill>
                <a:schemeClr val="accent1">
                  <a:lumMod val="75000"/>
                </a:schemeClr>
              </a:solidFill>
              <a:latin typeface="Corbel" panose="020B0503020204020204" pitchFamily="34" charset="0"/>
            </a:endParaRPr>
          </a:p>
          <a:p>
            <a:pPr marL="571500" indent="-571500">
              <a:buClr>
                <a:schemeClr val="accent1">
                  <a:lumMod val="50000"/>
                </a:schemeClr>
              </a:buClr>
              <a:buFont typeface="Symbol" panose="05050102010706020507" pitchFamily="18" charset="2"/>
              <a:buChar char=""/>
            </a:pPr>
            <a:r>
              <a:rPr lang="it-IT" sz="2800" b="1" dirty="0">
                <a:solidFill>
                  <a:schemeClr val="accent1">
                    <a:lumMod val="75000"/>
                  </a:schemeClr>
                </a:solidFill>
                <a:latin typeface="Corbel" panose="020B0503020204020204" pitchFamily="34" charset="0"/>
              </a:rPr>
              <a:t>Fondul pentru localități – 4 mld</a:t>
            </a:r>
          </a:p>
          <a:p>
            <a:pPr marL="571500" indent="-571500">
              <a:buClr>
                <a:schemeClr val="accent1">
                  <a:lumMod val="50000"/>
                </a:schemeClr>
              </a:buClr>
              <a:buFont typeface="Symbol" panose="05050102010706020507" pitchFamily="18" charset="2"/>
              <a:buChar char=""/>
            </a:pPr>
            <a:endParaRPr lang="it-IT" sz="2800" b="1" dirty="0">
              <a:solidFill>
                <a:schemeClr val="accent1">
                  <a:lumMod val="75000"/>
                </a:schemeClr>
              </a:solidFill>
              <a:latin typeface="Corbel" panose="020B0503020204020204" pitchFamily="34" charset="0"/>
            </a:endParaRPr>
          </a:p>
          <a:p>
            <a:pPr marL="571500" indent="-571500">
              <a:buClr>
                <a:schemeClr val="accent1">
                  <a:lumMod val="50000"/>
                </a:schemeClr>
              </a:buClr>
              <a:buFont typeface="Symbol" panose="05050102010706020507" pitchFamily="18" charset="2"/>
              <a:buChar char=""/>
            </a:pPr>
            <a:r>
              <a:rPr lang="it-IT" sz="2800" b="1" dirty="0">
                <a:solidFill>
                  <a:schemeClr val="accent1">
                    <a:lumMod val="75000"/>
                  </a:schemeClr>
                </a:solidFill>
                <a:latin typeface="Corbel" panose="020B0503020204020204" pitchFamily="34" charset="0"/>
              </a:rPr>
              <a:t>Program de capitalizare a economiei și încurajare a inovației (2,4 mld)</a:t>
            </a:r>
          </a:p>
          <a:p>
            <a:pPr>
              <a:buClr>
                <a:schemeClr val="accent1">
                  <a:lumMod val="50000"/>
                </a:schemeClr>
              </a:buClr>
            </a:pPr>
            <a:endParaRPr lang="it-IT" sz="2800" b="1" dirty="0">
              <a:solidFill>
                <a:schemeClr val="accent1">
                  <a:lumMod val="75000"/>
                </a:schemeClr>
              </a:solidFill>
              <a:latin typeface="Corbel" panose="020B0503020204020204" pitchFamily="34" charset="0"/>
            </a:endParaRPr>
          </a:p>
          <a:p>
            <a:pPr marL="571500" indent="-571500">
              <a:buClr>
                <a:schemeClr val="accent1">
                  <a:lumMod val="50000"/>
                </a:schemeClr>
              </a:buClr>
              <a:buFont typeface="Symbol" panose="05050102010706020507" pitchFamily="18" charset="2"/>
              <a:buChar char=""/>
            </a:pPr>
            <a:r>
              <a:rPr lang="it-IT" sz="2800" b="1" dirty="0">
                <a:solidFill>
                  <a:schemeClr val="accent1">
                    <a:lumMod val="75000"/>
                  </a:schemeClr>
                </a:solidFill>
                <a:latin typeface="Corbel" panose="020B0503020204020204" pitchFamily="34" charset="0"/>
              </a:rPr>
              <a:t>Fondul pentru dezvoltare comunitară prin Grupuri de Acțiune Locală – 400 </a:t>
            </a:r>
            <a:r>
              <a:rPr lang="it-IT" sz="2800" b="1" dirty="0" err="1">
                <a:solidFill>
                  <a:schemeClr val="accent1">
                    <a:lumMod val="75000"/>
                  </a:schemeClr>
                </a:solidFill>
                <a:latin typeface="Corbel" panose="020B0503020204020204" pitchFamily="34" charset="0"/>
              </a:rPr>
              <a:t>mil</a:t>
            </a:r>
            <a:endParaRPr lang="it-IT" sz="2800" b="1" dirty="0">
              <a:solidFill>
                <a:schemeClr val="accent1">
                  <a:lumMod val="75000"/>
                </a:schemeClr>
              </a:solidFill>
              <a:latin typeface="Corbel" panose="020B0503020204020204" pitchFamily="34" charset="0"/>
            </a:endParaRPr>
          </a:p>
          <a:p>
            <a:pPr marL="571500" indent="-571500">
              <a:buClr>
                <a:schemeClr val="accent1">
                  <a:lumMod val="50000"/>
                </a:schemeClr>
              </a:buClr>
              <a:buFont typeface="Symbol" panose="05050102010706020507" pitchFamily="18" charset="2"/>
              <a:buChar char=""/>
            </a:pPr>
            <a:endParaRPr lang="it-IT" sz="2800" b="1" dirty="0">
              <a:solidFill>
                <a:schemeClr val="accent1">
                  <a:lumMod val="75000"/>
                </a:schemeClr>
              </a:solidFill>
              <a:latin typeface="Corbel" panose="020B0503020204020204" pitchFamily="34" charset="0"/>
            </a:endParaRPr>
          </a:p>
          <a:p>
            <a:pPr marL="571500" indent="-571500">
              <a:buClr>
                <a:schemeClr val="accent1">
                  <a:lumMod val="50000"/>
                </a:schemeClr>
              </a:buClr>
              <a:buFont typeface="Symbol" panose="05050102010706020507" pitchFamily="18" charset="2"/>
              <a:buChar char=""/>
            </a:pPr>
            <a:r>
              <a:rPr lang="it-IT" sz="2800" b="1" dirty="0">
                <a:solidFill>
                  <a:schemeClr val="accent1">
                    <a:lumMod val="75000"/>
                  </a:schemeClr>
                </a:solidFill>
                <a:latin typeface="Corbel" panose="020B0503020204020204" pitchFamily="34" charset="0"/>
              </a:rPr>
              <a:t>Fondul pentru societatea civilă – 100 </a:t>
            </a:r>
            <a:r>
              <a:rPr lang="it-IT" sz="2800" b="1" dirty="0" err="1">
                <a:solidFill>
                  <a:schemeClr val="accent1">
                    <a:lumMod val="75000"/>
                  </a:schemeClr>
                </a:solidFill>
                <a:latin typeface="Corbel" panose="020B0503020204020204" pitchFamily="34" charset="0"/>
              </a:rPr>
              <a:t>mil</a:t>
            </a:r>
            <a:endParaRPr lang="it-IT" sz="2800" b="1" dirty="0">
              <a:solidFill>
                <a:schemeClr val="accent1">
                  <a:lumMod val="75000"/>
                </a:schemeClr>
              </a:solidFill>
              <a:latin typeface="Corbel" panose="020B0503020204020204" pitchFamily="34" charset="0"/>
            </a:endParaRPr>
          </a:p>
          <a:p>
            <a:pPr marL="571500" indent="-571500">
              <a:buClr>
                <a:schemeClr val="accent1">
                  <a:lumMod val="50000"/>
                </a:schemeClr>
              </a:buClr>
              <a:buFont typeface="Symbol" panose="05050102010706020507" pitchFamily="18" charset="2"/>
              <a:buChar char=""/>
            </a:pPr>
            <a:r>
              <a:rPr lang="it-IT" sz="2800" b="1" dirty="0">
                <a:solidFill>
                  <a:schemeClr val="accent1">
                    <a:lumMod val="75000"/>
                  </a:schemeClr>
                </a:solidFill>
                <a:latin typeface="Corbel" panose="020B0503020204020204" pitchFamily="34" charset="0"/>
              </a:rPr>
              <a:t>Granturi pentru tineret și sport – 300 </a:t>
            </a:r>
            <a:r>
              <a:rPr lang="it-IT" sz="2800" b="1" dirty="0" err="1">
                <a:solidFill>
                  <a:schemeClr val="accent1">
                    <a:lumMod val="75000"/>
                  </a:schemeClr>
                </a:solidFill>
                <a:latin typeface="Corbel" panose="020B0503020204020204" pitchFamily="34" charset="0"/>
              </a:rPr>
              <a:t>mil</a:t>
            </a:r>
            <a:endParaRPr lang="it-IT" sz="2800" b="1" dirty="0">
              <a:solidFill>
                <a:schemeClr val="accent1">
                  <a:lumMod val="7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F067FEE4-E3AB-47AA-82CB-891C7F67ED26}"/>
              </a:ext>
            </a:extLst>
          </p:cNvPr>
          <p:cNvSpPr txBox="1"/>
          <p:nvPr/>
        </p:nvSpPr>
        <p:spPr>
          <a:xfrm>
            <a:off x="4978400" y="162560"/>
            <a:ext cx="7081520" cy="369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dirty="0">
                <a:solidFill>
                  <a:schemeClr val="accent1">
                    <a:lumMod val="50000"/>
                  </a:schemeClr>
                </a:solidFill>
              </a:rPr>
              <a:t>Propuneri de reforme</a:t>
            </a:r>
            <a:endParaRPr lang="en-GB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90336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AADD977-8C7B-4C77-BD91-C3FAA9328BCE}"/>
              </a:ext>
            </a:extLst>
          </p:cNvPr>
          <p:cNvSpPr/>
          <p:nvPr/>
        </p:nvSpPr>
        <p:spPr>
          <a:xfrm>
            <a:off x="4714240" y="1"/>
            <a:ext cx="7477760" cy="685799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947B0AD-62F6-4434-92BB-7AE0B5EC53A2}"/>
              </a:ext>
            </a:extLst>
          </p:cNvPr>
          <p:cNvSpPr/>
          <p:nvPr/>
        </p:nvSpPr>
        <p:spPr>
          <a:xfrm>
            <a:off x="0" y="0"/>
            <a:ext cx="4714240" cy="6857999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C547815-A4A4-4D2C-AF1F-562ADF9F6452}"/>
              </a:ext>
            </a:extLst>
          </p:cNvPr>
          <p:cNvSpPr txBox="1"/>
          <p:nvPr/>
        </p:nvSpPr>
        <p:spPr>
          <a:xfrm>
            <a:off x="132080" y="162560"/>
            <a:ext cx="1188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b="1" dirty="0">
                <a:solidFill>
                  <a:schemeClr val="bg1"/>
                </a:solidFill>
                <a:latin typeface="Corbel" panose="020B0503020204020204" pitchFamily="34" charset="0"/>
              </a:rPr>
              <a:t>PNRR </a:t>
            </a:r>
            <a:r>
              <a:rPr lang="ro-RO" b="1" dirty="0">
                <a:latin typeface="Corbel" panose="020B0503020204020204" pitchFamily="34" charset="0"/>
              </a:rPr>
              <a:t> </a:t>
            </a:r>
            <a:r>
              <a:rPr lang="ro-RO" b="1" dirty="0">
                <a:solidFill>
                  <a:schemeClr val="accent1">
                    <a:lumMod val="75000"/>
                  </a:schemeClr>
                </a:solidFill>
                <a:latin typeface="Corbel" panose="020B0503020204020204" pitchFamily="34" charset="0"/>
                <a:sym typeface="Symbol" panose="05050102010706020507" pitchFamily="18" charset="2"/>
              </a:rPr>
              <a:t></a:t>
            </a:r>
            <a:r>
              <a:rPr lang="ro-RO" b="1" dirty="0">
                <a:latin typeface="Corbel" panose="020B0503020204020204" pitchFamily="34" charset="0"/>
                <a:sym typeface="Symbol" panose="05050102010706020507" pitchFamily="18" charset="2"/>
              </a:rPr>
              <a:t> </a:t>
            </a:r>
            <a:r>
              <a:rPr lang="ro-RO" b="1" dirty="0">
                <a:solidFill>
                  <a:schemeClr val="bg1">
                    <a:lumMod val="65000"/>
                  </a:schemeClr>
                </a:solidFill>
                <a:latin typeface="Corbel" panose="020B0503020204020204" pitchFamily="34" charset="0"/>
                <a:sym typeface="Symbol" panose="05050102010706020507" pitchFamily="18" charset="2"/>
              </a:rPr>
              <a:t>R</a:t>
            </a:r>
            <a:r>
              <a:rPr lang="ro-RO" b="1" dirty="0">
                <a:solidFill>
                  <a:schemeClr val="bg1">
                    <a:lumMod val="65000"/>
                  </a:schemeClr>
                </a:solidFill>
                <a:latin typeface="Corbel" panose="020B0503020204020204" pitchFamily="34" charset="0"/>
              </a:rPr>
              <a:t>omânia modernă și reformată</a:t>
            </a:r>
            <a:endParaRPr lang="en-GB" b="1" dirty="0">
              <a:solidFill>
                <a:schemeClr val="bg1">
                  <a:lumMod val="65000"/>
                </a:schemeClr>
              </a:solidFill>
              <a:latin typeface="Corbel" panose="020B0503020204020204" pitchFamily="34" charset="0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F4086231-7198-4B2E-8490-95680AF58EF4}"/>
              </a:ext>
            </a:extLst>
          </p:cNvPr>
          <p:cNvCxnSpPr>
            <a:cxnSpLocks/>
          </p:cNvCxnSpPr>
          <p:nvPr/>
        </p:nvCxnSpPr>
        <p:spPr>
          <a:xfrm>
            <a:off x="0" y="660400"/>
            <a:ext cx="12192000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2EB93B4D-A318-4662-922F-D595B5DB4889}"/>
              </a:ext>
            </a:extLst>
          </p:cNvPr>
          <p:cNvSpPr txBox="1"/>
          <p:nvPr/>
        </p:nvSpPr>
        <p:spPr>
          <a:xfrm>
            <a:off x="274320" y="883920"/>
            <a:ext cx="784352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3200" b="1" dirty="0">
                <a:solidFill>
                  <a:schemeClr val="accent1">
                    <a:lumMod val="50000"/>
                  </a:schemeClr>
                </a:solidFill>
              </a:rPr>
              <a:t>Domenii cheie pentru </a:t>
            </a:r>
            <a:br>
              <a:rPr lang="ro-RO" sz="3200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ro-RO" sz="3200" b="1" dirty="0">
                <a:solidFill>
                  <a:schemeClr val="accent1">
                    <a:lumMod val="50000"/>
                  </a:schemeClr>
                </a:solidFill>
              </a:rPr>
              <a:t>modernizarea României</a:t>
            </a:r>
            <a:endParaRPr lang="en-GB" sz="3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9F07B96-29B9-4B23-932F-58D531B3C00C}"/>
              </a:ext>
            </a:extLst>
          </p:cNvPr>
          <p:cNvSpPr txBox="1"/>
          <p:nvPr/>
        </p:nvSpPr>
        <p:spPr>
          <a:xfrm>
            <a:off x="172720" y="1068861"/>
            <a:ext cx="4307840" cy="270843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ts val="6800"/>
              </a:lnSpc>
            </a:pPr>
            <a:r>
              <a:rPr lang="ro-RO" sz="5600" b="1" dirty="0">
                <a:solidFill>
                  <a:schemeClr val="bg1"/>
                </a:solidFill>
              </a:rPr>
              <a:t>Reforma administrației și justiției</a:t>
            </a:r>
            <a:endParaRPr lang="en-GB" sz="5600" b="1" dirty="0">
              <a:solidFill>
                <a:schemeClr val="bg1"/>
              </a:solidFill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803068FD-45A2-4B63-BFC7-BE6BACDF8935}"/>
              </a:ext>
            </a:extLst>
          </p:cNvPr>
          <p:cNvSpPr txBox="1">
            <a:spLocks noChangeAspect="1"/>
          </p:cNvSpPr>
          <p:nvPr/>
        </p:nvSpPr>
        <p:spPr>
          <a:xfrm>
            <a:off x="4978400" y="975360"/>
            <a:ext cx="6939280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Clr>
                <a:schemeClr val="accent1">
                  <a:lumMod val="50000"/>
                </a:schemeClr>
              </a:buClr>
              <a:buFont typeface="Symbol" panose="05050102010706020507" pitchFamily="18" charset="2"/>
              <a:buChar char=""/>
            </a:pPr>
            <a:r>
              <a:rPr lang="it-IT" sz="2800" b="1" dirty="0">
                <a:solidFill>
                  <a:schemeClr val="accent1">
                    <a:lumMod val="75000"/>
                  </a:schemeClr>
                </a:solidFill>
                <a:latin typeface="Corbel" panose="020B0503020204020204" pitchFamily="34" charset="0"/>
              </a:rPr>
              <a:t>Salarizarea unitară</a:t>
            </a:r>
          </a:p>
          <a:p>
            <a:pPr marL="571500" indent="-571500">
              <a:buClr>
                <a:schemeClr val="accent1">
                  <a:lumMod val="50000"/>
                </a:schemeClr>
              </a:buClr>
              <a:buFont typeface="Symbol" panose="05050102010706020507" pitchFamily="18" charset="2"/>
              <a:buChar char=""/>
            </a:pPr>
            <a:endParaRPr lang="it-IT" sz="2800" b="1" dirty="0">
              <a:solidFill>
                <a:schemeClr val="accent1">
                  <a:lumMod val="75000"/>
                </a:schemeClr>
              </a:solidFill>
              <a:latin typeface="Corbel" panose="020B0503020204020204" pitchFamily="34" charset="0"/>
            </a:endParaRPr>
          </a:p>
          <a:p>
            <a:pPr marL="571500" indent="-571500">
              <a:buClr>
                <a:schemeClr val="accent1">
                  <a:lumMod val="50000"/>
                </a:schemeClr>
              </a:buClr>
              <a:buFont typeface="Symbol" panose="05050102010706020507" pitchFamily="18" charset="2"/>
              <a:buChar char=""/>
            </a:pPr>
            <a:r>
              <a:rPr lang="it-IT" sz="2800" b="1" dirty="0">
                <a:solidFill>
                  <a:schemeClr val="accent1">
                    <a:lumMod val="75000"/>
                  </a:schemeClr>
                </a:solidFill>
                <a:latin typeface="Corbel" panose="020B0503020204020204" pitchFamily="34" charset="0"/>
              </a:rPr>
              <a:t>Eliminarea pensionării anticipate a magistraților. Desființarea SIIJ, Reforma Inspecției Judiciare, E-justiție, consolidarea capacității DNA și DIICOT</a:t>
            </a:r>
          </a:p>
          <a:p>
            <a:pPr marL="571500" indent="-571500">
              <a:buClr>
                <a:schemeClr val="accent1">
                  <a:lumMod val="50000"/>
                </a:schemeClr>
              </a:buClr>
              <a:buFont typeface="Symbol" panose="05050102010706020507" pitchFamily="18" charset="2"/>
              <a:buChar char=""/>
            </a:pPr>
            <a:endParaRPr lang="it-IT" sz="2800" b="1" dirty="0">
              <a:solidFill>
                <a:schemeClr val="accent1">
                  <a:lumMod val="75000"/>
                </a:schemeClr>
              </a:solidFill>
              <a:latin typeface="Corbel" panose="020B0503020204020204" pitchFamily="34" charset="0"/>
            </a:endParaRPr>
          </a:p>
          <a:p>
            <a:pPr marL="571500" indent="-571500">
              <a:buClr>
                <a:schemeClr val="accent1">
                  <a:lumMod val="50000"/>
                </a:schemeClr>
              </a:buClr>
              <a:buFont typeface="Symbol" panose="05050102010706020507" pitchFamily="18" charset="2"/>
              <a:buChar char=""/>
            </a:pPr>
            <a:r>
              <a:rPr lang="it-IT" sz="2800" b="1" dirty="0">
                <a:solidFill>
                  <a:schemeClr val="accent1">
                    <a:lumMod val="75000"/>
                  </a:schemeClr>
                </a:solidFill>
                <a:latin typeface="Corbel" panose="020B0503020204020204" pitchFamily="34" charset="0"/>
              </a:rPr>
              <a:t>Examen național pentru funcționarii publici, în sistem EPSO</a:t>
            </a:r>
          </a:p>
          <a:p>
            <a:pPr marL="571500" indent="-571500">
              <a:buClr>
                <a:schemeClr val="accent1">
                  <a:lumMod val="50000"/>
                </a:schemeClr>
              </a:buClr>
              <a:buFont typeface="Symbol" panose="05050102010706020507" pitchFamily="18" charset="2"/>
              <a:buChar char=""/>
            </a:pPr>
            <a:endParaRPr lang="it-IT" sz="2800" b="1" dirty="0">
              <a:solidFill>
                <a:schemeClr val="accent1">
                  <a:lumMod val="75000"/>
                </a:schemeClr>
              </a:solidFill>
              <a:latin typeface="Corbel" panose="020B0503020204020204" pitchFamily="34" charset="0"/>
            </a:endParaRPr>
          </a:p>
          <a:p>
            <a:pPr marL="571500" indent="-571500">
              <a:buClr>
                <a:schemeClr val="accent1">
                  <a:lumMod val="50000"/>
                </a:schemeClr>
              </a:buClr>
              <a:buFont typeface="Symbol" panose="05050102010706020507" pitchFamily="18" charset="2"/>
              <a:buChar char=""/>
            </a:pPr>
            <a:r>
              <a:rPr lang="it-IT" sz="2800" b="1" dirty="0">
                <a:solidFill>
                  <a:schemeClr val="accent1">
                    <a:lumMod val="75000"/>
                  </a:schemeClr>
                </a:solidFill>
                <a:latin typeface="Corbel" panose="020B0503020204020204" pitchFamily="34" charset="0"/>
              </a:rPr>
              <a:t>Simplificarea fondurilor europene, introducerea costurilor simplificate</a:t>
            </a:r>
          </a:p>
          <a:p>
            <a:pPr marL="571500" indent="-571500">
              <a:buClr>
                <a:schemeClr val="accent1">
                  <a:lumMod val="50000"/>
                </a:schemeClr>
              </a:buClr>
              <a:buFont typeface="Symbol" panose="05050102010706020507" pitchFamily="18" charset="2"/>
              <a:buChar char=""/>
            </a:pPr>
            <a:endParaRPr lang="it-IT" sz="2800" b="1" dirty="0">
              <a:solidFill>
                <a:schemeClr val="accent1">
                  <a:lumMod val="75000"/>
                </a:schemeClr>
              </a:solidFill>
              <a:latin typeface="Corbel" panose="020B0503020204020204" pitchFamily="34" charset="0"/>
            </a:endParaRPr>
          </a:p>
          <a:p>
            <a:pPr marL="571500" indent="-571500">
              <a:buClr>
                <a:schemeClr val="accent1">
                  <a:lumMod val="50000"/>
                </a:schemeClr>
              </a:buClr>
              <a:buFont typeface="Symbol" panose="05050102010706020507" pitchFamily="18" charset="2"/>
              <a:buChar char=""/>
            </a:pPr>
            <a:endParaRPr lang="it-IT" sz="2800" b="1" dirty="0">
              <a:solidFill>
                <a:schemeClr val="accent1">
                  <a:lumMod val="7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F067FEE4-E3AB-47AA-82CB-891C7F67ED26}"/>
              </a:ext>
            </a:extLst>
          </p:cNvPr>
          <p:cNvSpPr txBox="1"/>
          <p:nvPr/>
        </p:nvSpPr>
        <p:spPr>
          <a:xfrm>
            <a:off x="4978400" y="162560"/>
            <a:ext cx="7081520" cy="369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dirty="0">
                <a:solidFill>
                  <a:schemeClr val="accent1">
                    <a:lumMod val="50000"/>
                  </a:schemeClr>
                </a:solidFill>
              </a:rPr>
              <a:t>Propuneri de reforme</a:t>
            </a:r>
            <a:endParaRPr lang="en-GB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48738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1605B49A-C9D7-42B5-8F64-7DEB49BE5AFA}"/>
              </a:ext>
            </a:extLst>
          </p:cNvPr>
          <p:cNvGraphicFramePr>
            <a:graphicFrameLocks noGrp="1"/>
          </p:cNvGraphicFramePr>
          <p:nvPr/>
        </p:nvGraphicFramePr>
        <p:xfrm>
          <a:off x="928838" y="2403109"/>
          <a:ext cx="8971279" cy="35692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71279">
                  <a:extLst>
                    <a:ext uri="{9D8B030D-6E8A-4147-A177-3AD203B41FA5}">
                      <a16:colId xmlns:a16="http://schemas.microsoft.com/office/drawing/2014/main" val="2095034484"/>
                    </a:ext>
                  </a:extLst>
                </a:gridCol>
              </a:tblGrid>
              <a:tr h="2437220">
                <a:tc>
                  <a:txBody>
                    <a:bodyPr/>
                    <a:lstStyle/>
                    <a:p>
                      <a:r>
                        <a:rPr lang="en-GB" sz="54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orbel" panose="020B0503020204020204" pitchFamily="34" charset="0"/>
                        </a:rPr>
                        <a:t>Planul Na</a:t>
                      </a:r>
                      <a:r>
                        <a:rPr lang="ro-RO" sz="54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orbel" panose="020B0503020204020204" pitchFamily="34" charset="0"/>
                        </a:rPr>
                        <a:t>țional de Relansare și Reziliență</a:t>
                      </a:r>
                      <a:endParaRPr lang="en-GB" sz="54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orbel" panose="020B0503020204020204" pitchFamily="34" charset="0"/>
                      </a:endParaRPr>
                    </a:p>
                  </a:txBody>
                  <a:tcPr marL="360000" marR="360000" marT="144000" marB="144000" anchor="ctr">
                    <a:lnL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4201246"/>
                  </a:ext>
                </a:extLst>
              </a:tr>
              <a:tr h="1132006">
                <a:tc>
                  <a:txBody>
                    <a:bodyPr/>
                    <a:lstStyle/>
                    <a:p>
                      <a:r>
                        <a:rPr lang="ro-RO" sz="4400" b="1" spc="-15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orbel" panose="020B0503020204020204" pitchFamily="34" charset="0"/>
                          <a:sym typeface="Symbol" panose="05050102010706020507" pitchFamily="18" charset="2"/>
                        </a:rPr>
                        <a:t> </a:t>
                      </a:r>
                      <a:r>
                        <a:rPr lang="ro-RO" sz="4400" b="1" spc="-150" dirty="0">
                          <a:solidFill>
                            <a:schemeClr val="bg1"/>
                          </a:solidFill>
                          <a:latin typeface="Corbel" panose="020B0503020204020204" pitchFamily="34" charset="0"/>
                        </a:rPr>
                        <a:t>România modernă și reformată</a:t>
                      </a:r>
                    </a:p>
                  </a:txBody>
                  <a:tcPr marL="360000" marR="360000" marT="144000" marB="144000" anchor="ctr">
                    <a:lnL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2880434"/>
                  </a:ext>
                </a:extLst>
              </a:tr>
            </a:tbl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224AC510-1333-4635-ACC9-9F30B5650C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699" y="202616"/>
            <a:ext cx="6315075" cy="2071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24059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DE616ABD-37D0-483F-8DE7-E41B45F24AFB}"/>
              </a:ext>
            </a:extLst>
          </p:cNvPr>
          <p:cNvSpPr/>
          <p:nvPr/>
        </p:nvSpPr>
        <p:spPr>
          <a:xfrm>
            <a:off x="7853680" y="0"/>
            <a:ext cx="4338320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EC62C34-0D0C-4671-80C7-A432005454EE}"/>
              </a:ext>
            </a:extLst>
          </p:cNvPr>
          <p:cNvSpPr txBox="1"/>
          <p:nvPr/>
        </p:nvSpPr>
        <p:spPr>
          <a:xfrm>
            <a:off x="132080" y="162560"/>
            <a:ext cx="1188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b="1" dirty="0">
                <a:latin typeface="Corbel" panose="020B0503020204020204" pitchFamily="34" charset="0"/>
              </a:rPr>
              <a:t>PNRR  </a:t>
            </a:r>
            <a:r>
              <a:rPr lang="ro-RO" b="1" dirty="0">
                <a:solidFill>
                  <a:schemeClr val="accent1">
                    <a:lumMod val="75000"/>
                  </a:schemeClr>
                </a:solidFill>
                <a:latin typeface="Corbel" panose="020B0503020204020204" pitchFamily="34" charset="0"/>
                <a:sym typeface="Symbol" panose="05050102010706020507" pitchFamily="18" charset="2"/>
              </a:rPr>
              <a:t></a:t>
            </a:r>
            <a:r>
              <a:rPr lang="ro-RO" b="1" dirty="0">
                <a:latin typeface="Corbel" panose="020B0503020204020204" pitchFamily="34" charset="0"/>
                <a:sym typeface="Symbol" panose="05050102010706020507" pitchFamily="18" charset="2"/>
              </a:rPr>
              <a:t> </a:t>
            </a:r>
            <a:r>
              <a:rPr lang="ro-RO" b="1" dirty="0">
                <a:solidFill>
                  <a:schemeClr val="bg1">
                    <a:lumMod val="65000"/>
                  </a:schemeClr>
                </a:solidFill>
                <a:latin typeface="Corbel" panose="020B0503020204020204" pitchFamily="34" charset="0"/>
                <a:sym typeface="Symbol" panose="05050102010706020507" pitchFamily="18" charset="2"/>
              </a:rPr>
              <a:t>R</a:t>
            </a:r>
            <a:r>
              <a:rPr lang="ro-RO" b="1" dirty="0">
                <a:solidFill>
                  <a:schemeClr val="bg1">
                    <a:lumMod val="65000"/>
                  </a:schemeClr>
                </a:solidFill>
                <a:latin typeface="Corbel" panose="020B0503020204020204" pitchFamily="34" charset="0"/>
              </a:rPr>
              <a:t>omânia modernă și reformată</a:t>
            </a:r>
            <a:endParaRPr lang="en-GB" b="1" dirty="0">
              <a:solidFill>
                <a:schemeClr val="bg1">
                  <a:lumMod val="6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0176664-2529-4BD8-B5B9-5F4322D1C6CC}"/>
              </a:ext>
            </a:extLst>
          </p:cNvPr>
          <p:cNvSpPr txBox="1"/>
          <p:nvPr/>
        </p:nvSpPr>
        <p:spPr>
          <a:xfrm>
            <a:off x="274320" y="883920"/>
            <a:ext cx="78435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4800" b="1" dirty="0">
                <a:solidFill>
                  <a:schemeClr val="accent1">
                    <a:lumMod val="50000"/>
                  </a:schemeClr>
                </a:solidFill>
              </a:rPr>
              <a:t>Elaborarea PNRR</a:t>
            </a:r>
            <a:r>
              <a:rPr lang="en-GB" sz="4800" b="1" dirty="0">
                <a:solidFill>
                  <a:schemeClr val="accent1">
                    <a:lumMod val="50000"/>
                  </a:schemeClr>
                </a:solidFill>
              </a:rPr>
              <a:t>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8279A0D-D521-4DFF-A4AF-5E2EFC3AF98E}"/>
              </a:ext>
            </a:extLst>
          </p:cNvPr>
          <p:cNvSpPr txBox="1"/>
          <p:nvPr/>
        </p:nvSpPr>
        <p:spPr>
          <a:xfrm>
            <a:off x="416560" y="2143759"/>
            <a:ext cx="709168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chemeClr val="accent1">
                  <a:lumMod val="75000"/>
                </a:schemeClr>
              </a:buClr>
              <a:buFont typeface="Symbol" panose="05050102010706020507" pitchFamily="18" charset="2"/>
              <a:buChar char=""/>
            </a:pPr>
            <a:r>
              <a:rPr lang="en-GB" sz="2000" b="1" dirty="0">
                <a:solidFill>
                  <a:schemeClr val="accent1">
                    <a:lumMod val="50000"/>
                  </a:schemeClr>
                </a:solidFill>
              </a:rPr>
              <a:t>Echipe interministeriale </a:t>
            </a:r>
            <a:r>
              <a:rPr lang="en-GB" sz="2000" dirty="0">
                <a:solidFill>
                  <a:schemeClr val="accent1">
                    <a:lumMod val="50000"/>
                  </a:schemeClr>
                </a:solidFill>
              </a:rPr>
              <a:t>de lucru </a:t>
            </a:r>
            <a:br>
              <a:rPr lang="ro-RO" sz="20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GB" sz="2000" dirty="0">
                <a:solidFill>
                  <a:schemeClr val="accent1">
                    <a:lumMod val="50000"/>
                  </a:schemeClr>
                </a:solidFill>
              </a:rPr>
              <a:t>– 20 de dezbateri tehnice pe grupuri tematice</a:t>
            </a:r>
            <a:r>
              <a:rPr lang="ro-RO" sz="2000" dirty="0">
                <a:solidFill>
                  <a:schemeClr val="accent1">
                    <a:lumMod val="50000"/>
                  </a:schemeClr>
                </a:solidFill>
              </a:rPr>
              <a:t>.</a:t>
            </a:r>
          </a:p>
          <a:p>
            <a:pPr marL="342900" indent="-342900">
              <a:buClr>
                <a:schemeClr val="accent1">
                  <a:lumMod val="75000"/>
                </a:schemeClr>
              </a:buClr>
              <a:buFont typeface="Symbol" panose="05050102010706020507" pitchFamily="18" charset="2"/>
              <a:buChar char=""/>
            </a:pPr>
            <a:endParaRPr lang="en-GB" sz="2000" dirty="0">
              <a:solidFill>
                <a:schemeClr val="accent1">
                  <a:lumMod val="50000"/>
                </a:schemeClr>
              </a:solidFill>
            </a:endParaRPr>
          </a:p>
          <a:p>
            <a:pPr marL="342900" indent="-342900">
              <a:buClr>
                <a:schemeClr val="accent1">
                  <a:lumMod val="75000"/>
                </a:schemeClr>
              </a:buClr>
              <a:buFont typeface="Symbol" panose="05050102010706020507" pitchFamily="18" charset="2"/>
              <a:buChar char=""/>
            </a:pPr>
            <a:r>
              <a:rPr lang="en-GB" sz="2000" b="1" dirty="0">
                <a:solidFill>
                  <a:schemeClr val="accent1">
                    <a:lumMod val="50000"/>
                  </a:schemeClr>
                </a:solidFill>
              </a:rPr>
              <a:t>Consult</a:t>
            </a:r>
            <a:r>
              <a:rPr lang="ro-RO" sz="2000" b="1" dirty="0">
                <a:solidFill>
                  <a:schemeClr val="accent1">
                    <a:lumMod val="50000"/>
                  </a:schemeClr>
                </a:solidFill>
              </a:rPr>
              <a:t>ări tehnice </a:t>
            </a:r>
            <a:r>
              <a:rPr lang="ro-RO" sz="2000" dirty="0">
                <a:solidFill>
                  <a:schemeClr val="accent1">
                    <a:lumMod val="50000"/>
                  </a:schemeClr>
                </a:solidFill>
              </a:rPr>
              <a:t>la nivel de experți ministeriali, secretari de stat și miniștri.</a:t>
            </a:r>
          </a:p>
          <a:p>
            <a:pPr marL="342900" indent="-342900">
              <a:buClr>
                <a:schemeClr val="accent1">
                  <a:lumMod val="75000"/>
                </a:schemeClr>
              </a:buClr>
              <a:buFont typeface="Symbol" panose="05050102010706020507" pitchFamily="18" charset="2"/>
              <a:buChar char=""/>
            </a:pPr>
            <a:endParaRPr lang="ro-RO" sz="2000" dirty="0">
              <a:solidFill>
                <a:schemeClr val="accent1">
                  <a:lumMod val="50000"/>
                </a:schemeClr>
              </a:solidFill>
            </a:endParaRPr>
          </a:p>
          <a:p>
            <a:pPr marL="342900" indent="-342900">
              <a:buClr>
                <a:schemeClr val="accent1">
                  <a:lumMod val="75000"/>
                </a:schemeClr>
              </a:buClr>
              <a:buFont typeface="Symbol" panose="05050102010706020507" pitchFamily="18" charset="2"/>
              <a:buChar char=""/>
            </a:pPr>
            <a:r>
              <a:rPr lang="ro-RO" sz="2000" b="1" dirty="0">
                <a:solidFill>
                  <a:schemeClr val="accent1">
                    <a:lumMod val="50000"/>
                  </a:schemeClr>
                </a:solidFill>
              </a:rPr>
              <a:t>12 dezbateri publice </a:t>
            </a:r>
            <a:r>
              <a:rPr lang="ro-RO" sz="2000" dirty="0">
                <a:solidFill>
                  <a:schemeClr val="accent1">
                    <a:lumMod val="50000"/>
                  </a:schemeClr>
                </a:solidFill>
              </a:rPr>
              <a:t>– 3.900 de participanți înregistrați. La consultări au participat </a:t>
            </a:r>
            <a:r>
              <a:rPr lang="ro-RO" sz="2000" b="1" dirty="0">
                <a:solidFill>
                  <a:schemeClr val="accent1">
                    <a:lumMod val="50000"/>
                  </a:schemeClr>
                </a:solidFill>
              </a:rPr>
              <a:t>asociații ale orașelor, municipiilor, consiliilor județele, asociații profesionale, structuri patronale, sindicate, ONG-uri, persoane fizice.</a:t>
            </a:r>
            <a:br>
              <a:rPr lang="ro-RO" sz="2000" b="1" dirty="0">
                <a:solidFill>
                  <a:schemeClr val="accent1">
                    <a:lumMod val="50000"/>
                  </a:schemeClr>
                </a:solidFill>
              </a:rPr>
            </a:br>
            <a:endParaRPr lang="ro-RO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342900" indent="-342900">
              <a:buClr>
                <a:schemeClr val="accent1">
                  <a:lumMod val="75000"/>
                </a:schemeClr>
              </a:buClr>
              <a:buFont typeface="Symbol" panose="05050102010706020507" pitchFamily="18" charset="2"/>
              <a:buChar char=""/>
            </a:pPr>
            <a:r>
              <a:rPr lang="ro-RO" sz="2000" dirty="0">
                <a:solidFill>
                  <a:schemeClr val="accent1">
                    <a:lumMod val="50000"/>
                  </a:schemeClr>
                </a:solidFill>
              </a:rPr>
              <a:t>Prezența ministrului Investițiilor și Proiectelor Europene la dezbateri pe tema PNRR </a:t>
            </a:r>
            <a:r>
              <a:rPr lang="ro-RO" sz="2000" b="1" dirty="0">
                <a:solidFill>
                  <a:schemeClr val="accent1">
                    <a:lumMod val="50000"/>
                  </a:schemeClr>
                </a:solidFill>
              </a:rPr>
              <a:t>în comisiile din Parlament.</a:t>
            </a:r>
            <a:endParaRPr lang="en-GB" sz="2000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4E3EA44-F9CF-4464-9207-EDEFEDDB8FC5}"/>
              </a:ext>
            </a:extLst>
          </p:cNvPr>
          <p:cNvSpPr txBox="1"/>
          <p:nvPr/>
        </p:nvSpPr>
        <p:spPr>
          <a:xfrm>
            <a:off x="8072120" y="1947882"/>
            <a:ext cx="3947160" cy="33752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6400"/>
              </a:lnSpc>
            </a:pPr>
            <a:r>
              <a:rPr lang="en-GB" sz="6600" b="1" dirty="0">
                <a:solidFill>
                  <a:schemeClr val="accent1">
                    <a:lumMod val="75000"/>
                  </a:schemeClr>
                </a:solidFill>
                <a:latin typeface="Corbel" panose="020B0503020204020204" pitchFamily="34" charset="0"/>
                <a:sym typeface="Symbol" panose="05050102010706020507" pitchFamily="18" charset="2"/>
              </a:rPr>
              <a:t></a:t>
            </a:r>
            <a:r>
              <a:rPr lang="ro-RO" sz="6600" b="1" dirty="0">
                <a:solidFill>
                  <a:schemeClr val="accent1">
                    <a:lumMod val="75000"/>
                  </a:schemeClr>
                </a:solidFill>
                <a:latin typeface="Corbel" panose="020B0503020204020204" pitchFamily="34" charset="0"/>
                <a:sym typeface="Symbol" panose="05050102010706020507" pitchFamily="18" charset="2"/>
              </a:rPr>
              <a:t> </a:t>
            </a:r>
            <a:r>
              <a:rPr lang="ro-RO" sz="8800" b="1" dirty="0">
                <a:solidFill>
                  <a:schemeClr val="bg1"/>
                </a:solidFill>
                <a:latin typeface="Corbel" panose="020B0503020204020204" pitchFamily="34" charset="0"/>
                <a:sym typeface="Symbol" panose="05050102010706020507" pitchFamily="18" charset="2"/>
              </a:rPr>
              <a:t>1.700 </a:t>
            </a:r>
            <a:r>
              <a:rPr lang="ro-RO" sz="6600" b="1" dirty="0">
                <a:solidFill>
                  <a:schemeClr val="bg1"/>
                </a:solidFill>
                <a:latin typeface="Corbel" panose="020B0503020204020204" pitchFamily="34" charset="0"/>
                <a:sym typeface="Symbol" panose="05050102010706020507" pitchFamily="18" charset="2"/>
              </a:rPr>
              <a:t> </a:t>
            </a:r>
            <a:r>
              <a:rPr lang="ro-RO" sz="6000" b="1" dirty="0">
                <a:solidFill>
                  <a:schemeClr val="bg1"/>
                </a:solidFill>
                <a:latin typeface="Corbel" panose="020B0503020204020204" pitchFamily="34" charset="0"/>
                <a:sym typeface="Symbol" panose="05050102010706020507" pitchFamily="18" charset="2"/>
              </a:rPr>
              <a:t>propuneri  </a:t>
            </a:r>
            <a:br>
              <a:rPr lang="ro-RO" sz="6000" b="1" dirty="0">
                <a:solidFill>
                  <a:schemeClr val="bg1"/>
                </a:solidFill>
                <a:latin typeface="Corbel" panose="020B0503020204020204" pitchFamily="34" charset="0"/>
                <a:sym typeface="Symbol" panose="05050102010706020507" pitchFamily="18" charset="2"/>
              </a:rPr>
            </a:br>
            <a:r>
              <a:rPr lang="ro-RO" sz="6000" b="1" dirty="0">
                <a:solidFill>
                  <a:schemeClr val="bg1"/>
                </a:solidFill>
                <a:latin typeface="Corbel" panose="020B0503020204020204" pitchFamily="34" charset="0"/>
                <a:sym typeface="Symbol" panose="05050102010706020507" pitchFamily="18" charset="2"/>
              </a:rPr>
              <a:t>de reforme </a:t>
            </a:r>
            <a:br>
              <a:rPr lang="ro-RO" sz="6000" b="1" dirty="0">
                <a:solidFill>
                  <a:schemeClr val="bg1"/>
                </a:solidFill>
                <a:latin typeface="Corbel" panose="020B0503020204020204" pitchFamily="34" charset="0"/>
                <a:sym typeface="Symbol" panose="05050102010706020507" pitchFamily="18" charset="2"/>
              </a:rPr>
            </a:br>
            <a:r>
              <a:rPr lang="ro-RO" sz="6000" b="1" dirty="0">
                <a:solidFill>
                  <a:schemeClr val="bg1"/>
                </a:solidFill>
                <a:latin typeface="Corbel" panose="020B0503020204020204" pitchFamily="34" charset="0"/>
                <a:sym typeface="Symbol" panose="05050102010706020507" pitchFamily="18" charset="2"/>
              </a:rPr>
              <a:t>și investiții </a:t>
            </a:r>
            <a:endParaRPr lang="en-GB" sz="6000" b="1" dirty="0">
              <a:solidFill>
                <a:schemeClr val="bg1"/>
              </a:solidFill>
              <a:latin typeface="Corbel" panose="020B0503020204020204" pitchFamily="34" charset="0"/>
            </a:endParaRP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7C671D81-E380-4467-AC33-0828E8AED77B}"/>
              </a:ext>
            </a:extLst>
          </p:cNvPr>
          <p:cNvCxnSpPr/>
          <p:nvPr/>
        </p:nvCxnSpPr>
        <p:spPr>
          <a:xfrm>
            <a:off x="0" y="660400"/>
            <a:ext cx="7853680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52645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4">
            <a:extLst>
              <a:ext uri="{FF2B5EF4-FFF2-40B4-BE49-F238E27FC236}">
                <a16:creationId xmlns:a16="http://schemas.microsoft.com/office/drawing/2014/main" id="{32D2CACA-D6B1-4725-9A79-F817CAFEA5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2044029"/>
              </p:ext>
            </p:extLst>
          </p:nvPr>
        </p:nvGraphicFramePr>
        <p:xfrm>
          <a:off x="936000" y="1332000"/>
          <a:ext cx="8971279" cy="40663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71279">
                  <a:extLst>
                    <a:ext uri="{9D8B030D-6E8A-4147-A177-3AD203B41FA5}">
                      <a16:colId xmlns:a16="http://schemas.microsoft.com/office/drawing/2014/main" val="2095034484"/>
                    </a:ext>
                  </a:extLst>
                </a:gridCol>
              </a:tblGrid>
              <a:tr h="2437220">
                <a:tc>
                  <a:txBody>
                    <a:bodyPr/>
                    <a:lstStyle/>
                    <a:p>
                      <a:r>
                        <a:rPr lang="ro-RO" sz="5400" b="1" spc="-15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orbel" panose="020B0503020204020204" pitchFamily="34" charset="0"/>
                        </a:rPr>
                        <a:t>Domenii</a:t>
                      </a:r>
                      <a:r>
                        <a:rPr lang="ro-RO" sz="5400" b="1" spc="-15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orbel" panose="020B0503020204020204" pitchFamily="34" charset="0"/>
                        </a:rPr>
                        <a:t> esențiale pentru     modernizarea României</a:t>
                      </a:r>
                      <a:endParaRPr lang="en-GB" sz="54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orbel" panose="020B0503020204020204" pitchFamily="34" charset="0"/>
                      </a:endParaRPr>
                    </a:p>
                  </a:txBody>
                  <a:tcPr marL="360000" marR="360000" marT="144000" marB="144000" anchor="ctr">
                    <a:lnL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4201246"/>
                  </a:ext>
                </a:extLst>
              </a:tr>
              <a:tr h="1132006">
                <a:tc>
                  <a:txBody>
                    <a:bodyPr/>
                    <a:lstStyle/>
                    <a:p>
                      <a:pPr lvl="0"/>
                      <a:r>
                        <a:rPr lang="ro-RO" sz="4400" b="1" spc="-150" dirty="0">
                          <a:solidFill>
                            <a:schemeClr val="bg1"/>
                          </a:solidFill>
                          <a:latin typeface="Corbel" panose="020B0503020204020204" pitchFamily="34" charset="0"/>
                          <a:sym typeface="Symbol" panose="05050102010706020507" pitchFamily="18" charset="2"/>
                        </a:rPr>
                        <a:t>Planul Național de </a:t>
                      </a:r>
                      <a:br>
                        <a:rPr lang="ro-RO" sz="4400" b="1" spc="-150" dirty="0">
                          <a:solidFill>
                            <a:schemeClr val="bg1"/>
                          </a:solidFill>
                          <a:latin typeface="Corbel" panose="020B0503020204020204" pitchFamily="34" charset="0"/>
                          <a:sym typeface="Symbol" panose="05050102010706020507" pitchFamily="18" charset="2"/>
                        </a:rPr>
                      </a:br>
                      <a:r>
                        <a:rPr lang="ro-RO" sz="4400" b="1" spc="-150" dirty="0">
                          <a:solidFill>
                            <a:schemeClr val="bg1"/>
                          </a:solidFill>
                          <a:latin typeface="Corbel" panose="020B0503020204020204" pitchFamily="34" charset="0"/>
                          <a:sym typeface="Symbol" panose="05050102010706020507" pitchFamily="18" charset="2"/>
                        </a:rPr>
                        <a:t>Relansare și Reziliență</a:t>
                      </a:r>
                      <a:endParaRPr lang="ro-RO" sz="4400" b="1" spc="-150" dirty="0">
                        <a:solidFill>
                          <a:schemeClr val="bg1"/>
                        </a:solidFill>
                        <a:latin typeface="Corbel" panose="020B0503020204020204" pitchFamily="34" charset="0"/>
                      </a:endParaRPr>
                    </a:p>
                  </a:txBody>
                  <a:tcPr marL="360000" marR="360000" marT="144000" marB="144000" anchor="ctr">
                    <a:lnL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28804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691452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1947B0AD-62F6-4434-92BB-7AE0B5EC53A2}"/>
              </a:ext>
            </a:extLst>
          </p:cNvPr>
          <p:cNvSpPr/>
          <p:nvPr/>
        </p:nvSpPr>
        <p:spPr>
          <a:xfrm>
            <a:off x="0" y="0"/>
            <a:ext cx="4714240" cy="6857999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C547815-A4A4-4D2C-AF1F-562ADF9F6452}"/>
              </a:ext>
            </a:extLst>
          </p:cNvPr>
          <p:cNvSpPr txBox="1"/>
          <p:nvPr/>
        </p:nvSpPr>
        <p:spPr>
          <a:xfrm>
            <a:off x="132080" y="162560"/>
            <a:ext cx="1188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b="1" dirty="0">
                <a:solidFill>
                  <a:schemeClr val="bg1"/>
                </a:solidFill>
                <a:latin typeface="Corbel" panose="020B0503020204020204" pitchFamily="34" charset="0"/>
              </a:rPr>
              <a:t>PNRR </a:t>
            </a:r>
            <a:r>
              <a:rPr lang="ro-RO" b="1" dirty="0">
                <a:latin typeface="Corbel" panose="020B0503020204020204" pitchFamily="34" charset="0"/>
              </a:rPr>
              <a:t> </a:t>
            </a:r>
            <a:r>
              <a:rPr lang="ro-RO" b="1" dirty="0">
                <a:solidFill>
                  <a:schemeClr val="accent1">
                    <a:lumMod val="75000"/>
                  </a:schemeClr>
                </a:solidFill>
                <a:latin typeface="Corbel" panose="020B0503020204020204" pitchFamily="34" charset="0"/>
                <a:sym typeface="Symbol" panose="05050102010706020507" pitchFamily="18" charset="2"/>
              </a:rPr>
              <a:t></a:t>
            </a:r>
            <a:r>
              <a:rPr lang="ro-RO" b="1" dirty="0">
                <a:latin typeface="Corbel" panose="020B0503020204020204" pitchFamily="34" charset="0"/>
                <a:sym typeface="Symbol" panose="05050102010706020507" pitchFamily="18" charset="2"/>
              </a:rPr>
              <a:t> </a:t>
            </a:r>
            <a:r>
              <a:rPr lang="ro-RO" b="1" dirty="0">
                <a:solidFill>
                  <a:schemeClr val="bg1">
                    <a:lumMod val="65000"/>
                  </a:schemeClr>
                </a:solidFill>
                <a:latin typeface="Corbel" panose="020B0503020204020204" pitchFamily="34" charset="0"/>
                <a:sym typeface="Symbol" panose="05050102010706020507" pitchFamily="18" charset="2"/>
              </a:rPr>
              <a:t>R</a:t>
            </a:r>
            <a:r>
              <a:rPr lang="ro-RO" b="1" dirty="0">
                <a:solidFill>
                  <a:schemeClr val="bg1">
                    <a:lumMod val="65000"/>
                  </a:schemeClr>
                </a:solidFill>
                <a:latin typeface="Corbel" panose="020B0503020204020204" pitchFamily="34" charset="0"/>
              </a:rPr>
              <a:t>omânia modernă și reformată</a:t>
            </a:r>
            <a:endParaRPr lang="en-GB" b="1" dirty="0">
              <a:solidFill>
                <a:schemeClr val="bg1">
                  <a:lumMod val="65000"/>
                </a:schemeClr>
              </a:solidFill>
              <a:latin typeface="Corbel" panose="020B0503020204020204" pitchFamily="34" charset="0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F4086231-7198-4B2E-8490-95680AF58EF4}"/>
              </a:ext>
            </a:extLst>
          </p:cNvPr>
          <p:cNvCxnSpPr>
            <a:cxnSpLocks/>
          </p:cNvCxnSpPr>
          <p:nvPr/>
        </p:nvCxnSpPr>
        <p:spPr>
          <a:xfrm>
            <a:off x="0" y="660400"/>
            <a:ext cx="12192000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2EB93B4D-A318-4662-922F-D595B5DB4889}"/>
              </a:ext>
            </a:extLst>
          </p:cNvPr>
          <p:cNvSpPr txBox="1"/>
          <p:nvPr/>
        </p:nvSpPr>
        <p:spPr>
          <a:xfrm>
            <a:off x="274320" y="883920"/>
            <a:ext cx="784352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3200" b="1" dirty="0">
                <a:solidFill>
                  <a:schemeClr val="accent1">
                    <a:lumMod val="50000"/>
                  </a:schemeClr>
                </a:solidFill>
              </a:rPr>
              <a:t>Domenii cheie pentru </a:t>
            </a:r>
            <a:br>
              <a:rPr lang="ro-RO" sz="3200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ro-RO" sz="3200" b="1" dirty="0">
                <a:solidFill>
                  <a:schemeClr val="accent1">
                    <a:lumMod val="50000"/>
                  </a:schemeClr>
                </a:solidFill>
              </a:rPr>
              <a:t>modernizarea României</a:t>
            </a:r>
            <a:endParaRPr lang="en-GB" sz="3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9F07B96-29B9-4B23-932F-58D531B3C00C}"/>
              </a:ext>
            </a:extLst>
          </p:cNvPr>
          <p:cNvSpPr txBox="1"/>
          <p:nvPr/>
        </p:nvSpPr>
        <p:spPr>
          <a:xfrm>
            <a:off x="172720" y="1068861"/>
            <a:ext cx="4307840" cy="1200329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o-RO" sz="7200" b="1" dirty="0">
                <a:solidFill>
                  <a:schemeClr val="bg1"/>
                </a:solidFill>
              </a:rPr>
              <a:t>EDUCAȚIE</a:t>
            </a:r>
            <a:endParaRPr lang="en-GB" sz="7200" b="1" dirty="0">
              <a:solidFill>
                <a:schemeClr val="bg1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B339EBC-7BD1-4BC0-8D66-85C69A4DF231}"/>
              </a:ext>
            </a:extLst>
          </p:cNvPr>
          <p:cNvSpPr txBox="1"/>
          <p:nvPr/>
        </p:nvSpPr>
        <p:spPr>
          <a:xfrm>
            <a:off x="447040" y="2577616"/>
            <a:ext cx="358648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16000" b="1" dirty="0">
                <a:solidFill>
                  <a:schemeClr val="bg1"/>
                </a:solidFill>
                <a:latin typeface="Corbel" panose="020B0503020204020204" pitchFamily="34" charset="0"/>
              </a:rPr>
              <a:t>4,4</a:t>
            </a:r>
            <a:r>
              <a:rPr lang="ro-RO" sz="9600" b="1" dirty="0">
                <a:solidFill>
                  <a:schemeClr val="bg1"/>
                </a:solidFill>
                <a:latin typeface="Corbel" panose="020B0503020204020204" pitchFamily="34" charset="0"/>
              </a:rPr>
              <a:t> </a:t>
            </a:r>
            <a:br>
              <a:rPr lang="ro-RO" sz="6000" b="1" dirty="0">
                <a:solidFill>
                  <a:schemeClr val="bg1"/>
                </a:solidFill>
                <a:latin typeface="Corbel" panose="020B0503020204020204" pitchFamily="34" charset="0"/>
              </a:rPr>
            </a:br>
            <a:r>
              <a:rPr lang="ro-RO" sz="6000" b="1" dirty="0">
                <a:solidFill>
                  <a:schemeClr val="bg1"/>
                </a:solidFill>
                <a:latin typeface="Corbel" panose="020B0503020204020204" pitchFamily="34" charset="0"/>
              </a:rPr>
              <a:t>miliarde €</a:t>
            </a:r>
            <a:endParaRPr lang="en-GB" sz="6000" b="1" dirty="0">
              <a:solidFill>
                <a:schemeClr val="bg1"/>
              </a:solidFill>
              <a:latin typeface="Corbel" panose="020B0503020204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1D132BA-8211-4EA4-B2A8-6F7650626B42}"/>
              </a:ext>
            </a:extLst>
          </p:cNvPr>
          <p:cNvSpPr txBox="1"/>
          <p:nvPr/>
        </p:nvSpPr>
        <p:spPr>
          <a:xfrm>
            <a:off x="0" y="2421964"/>
            <a:ext cx="47142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3200" dirty="0">
                <a:solidFill>
                  <a:schemeClr val="bg1">
                    <a:lumMod val="65000"/>
                  </a:schemeClr>
                </a:solidFill>
                <a:latin typeface="Corbel" panose="020B0503020204020204" pitchFamily="34" charset="0"/>
              </a:rPr>
              <a:t>Buget propus</a:t>
            </a:r>
            <a:endParaRPr lang="en-GB" sz="3200" dirty="0">
              <a:solidFill>
                <a:schemeClr val="bg1">
                  <a:lumMod val="6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803068FD-45A2-4B63-BFC7-BE6BACDF8935}"/>
              </a:ext>
            </a:extLst>
          </p:cNvPr>
          <p:cNvSpPr txBox="1">
            <a:spLocks noChangeAspect="1"/>
          </p:cNvSpPr>
          <p:nvPr/>
        </p:nvSpPr>
        <p:spPr>
          <a:xfrm>
            <a:off x="4978400" y="975360"/>
            <a:ext cx="693928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Clr>
                <a:schemeClr val="accent1">
                  <a:lumMod val="50000"/>
                </a:schemeClr>
              </a:buClr>
              <a:buFont typeface="Symbol" panose="05050102010706020507" pitchFamily="18" charset="2"/>
              <a:buChar char=""/>
            </a:pPr>
            <a:r>
              <a:rPr lang="ro-RO" sz="3600" b="1" dirty="0">
                <a:solidFill>
                  <a:schemeClr val="accent1">
                    <a:lumMod val="75000"/>
                  </a:schemeClr>
                </a:solidFill>
                <a:latin typeface="Corbel" panose="020B0503020204020204" pitchFamily="34" charset="0"/>
              </a:rPr>
              <a:t>România Educată: reforme, digitalizare, școală pentru toți.</a:t>
            </a:r>
          </a:p>
          <a:p>
            <a:pPr marL="571500" indent="-571500">
              <a:buClr>
                <a:schemeClr val="accent1">
                  <a:lumMod val="50000"/>
                </a:schemeClr>
              </a:buClr>
              <a:buFont typeface="Symbol" panose="05050102010706020507" pitchFamily="18" charset="2"/>
              <a:buChar char=""/>
            </a:pPr>
            <a:endParaRPr lang="ro-RO" sz="3600" b="1" dirty="0">
              <a:solidFill>
                <a:schemeClr val="accent1">
                  <a:lumMod val="75000"/>
                </a:schemeClr>
              </a:solidFill>
              <a:latin typeface="Corbel" panose="020B0503020204020204" pitchFamily="34" charset="0"/>
            </a:endParaRPr>
          </a:p>
          <a:p>
            <a:pPr>
              <a:buClr>
                <a:schemeClr val="accent1">
                  <a:lumMod val="50000"/>
                </a:schemeClr>
              </a:buClr>
            </a:pPr>
            <a:r>
              <a:rPr lang="ro-RO" sz="3600" b="1" dirty="0">
                <a:solidFill>
                  <a:schemeClr val="accent1">
                    <a:lumMod val="75000"/>
                  </a:schemeClr>
                </a:solidFill>
                <a:latin typeface="Corbel" panose="020B0503020204020204" pitchFamily="34" charset="0"/>
              </a:rPr>
              <a:t>Reforma învățământului dual</a:t>
            </a:r>
          </a:p>
          <a:p>
            <a:pPr>
              <a:buClr>
                <a:schemeClr val="accent1">
                  <a:lumMod val="50000"/>
                </a:schemeClr>
              </a:buClr>
            </a:pPr>
            <a:r>
              <a:rPr lang="ro-RO" sz="3600" b="1" dirty="0">
                <a:solidFill>
                  <a:schemeClr val="accent1">
                    <a:lumMod val="75000"/>
                  </a:schemeClr>
                </a:solidFill>
                <a:latin typeface="Corbel" panose="020B0503020204020204" pitchFamily="34" charset="0"/>
              </a:rPr>
              <a:t>Digitalizare – alocare per copil</a:t>
            </a:r>
          </a:p>
          <a:p>
            <a:pPr>
              <a:buClr>
                <a:schemeClr val="accent1">
                  <a:lumMod val="50000"/>
                </a:schemeClr>
              </a:buClr>
            </a:pPr>
            <a:r>
              <a:rPr lang="ro-RO" sz="3600" b="1" dirty="0">
                <a:solidFill>
                  <a:schemeClr val="accent1">
                    <a:lumMod val="75000"/>
                  </a:schemeClr>
                </a:solidFill>
                <a:latin typeface="Corbel" panose="020B0503020204020204" pitchFamily="34" charset="0"/>
              </a:rPr>
              <a:t>2 miliarde pentru școli mai sigure și mai bine dotate. </a:t>
            </a:r>
          </a:p>
          <a:p>
            <a:pPr>
              <a:buClr>
                <a:schemeClr val="accent1">
                  <a:lumMod val="50000"/>
                </a:schemeClr>
              </a:buClr>
            </a:pPr>
            <a:r>
              <a:rPr lang="pt-BR" sz="3600" b="1" dirty="0">
                <a:solidFill>
                  <a:schemeClr val="accent1">
                    <a:lumMod val="75000"/>
                  </a:schemeClr>
                </a:solidFill>
                <a:latin typeface="Corbel" panose="020B0503020204020204" pitchFamily="34" charset="0"/>
              </a:rPr>
              <a:t>Cel mai mare Program Național de reducere a abandonului școlar</a:t>
            </a:r>
            <a:endParaRPr lang="ro-RO" sz="3600" b="1" dirty="0">
              <a:solidFill>
                <a:schemeClr val="accent1">
                  <a:lumMod val="7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F067FEE4-E3AB-47AA-82CB-891C7F67ED26}"/>
              </a:ext>
            </a:extLst>
          </p:cNvPr>
          <p:cNvSpPr txBox="1"/>
          <p:nvPr/>
        </p:nvSpPr>
        <p:spPr>
          <a:xfrm>
            <a:off x="4978400" y="162560"/>
            <a:ext cx="7081520" cy="369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dirty="0">
                <a:solidFill>
                  <a:schemeClr val="accent1">
                    <a:lumMod val="50000"/>
                  </a:schemeClr>
                </a:solidFill>
              </a:rPr>
              <a:t>Propuneri de componente</a:t>
            </a:r>
            <a:endParaRPr lang="en-GB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8757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1947B0AD-62F6-4434-92BB-7AE0B5EC53A2}"/>
              </a:ext>
            </a:extLst>
          </p:cNvPr>
          <p:cNvSpPr/>
          <p:nvPr/>
        </p:nvSpPr>
        <p:spPr>
          <a:xfrm>
            <a:off x="0" y="0"/>
            <a:ext cx="4714240" cy="6857999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C547815-A4A4-4D2C-AF1F-562ADF9F6452}"/>
              </a:ext>
            </a:extLst>
          </p:cNvPr>
          <p:cNvSpPr txBox="1"/>
          <p:nvPr/>
        </p:nvSpPr>
        <p:spPr>
          <a:xfrm>
            <a:off x="132080" y="162560"/>
            <a:ext cx="1188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b="1" dirty="0">
                <a:solidFill>
                  <a:schemeClr val="bg1"/>
                </a:solidFill>
                <a:latin typeface="Corbel" panose="020B0503020204020204" pitchFamily="34" charset="0"/>
              </a:rPr>
              <a:t>PNRR </a:t>
            </a:r>
            <a:r>
              <a:rPr lang="ro-RO" b="1" dirty="0">
                <a:latin typeface="Corbel" panose="020B0503020204020204" pitchFamily="34" charset="0"/>
              </a:rPr>
              <a:t> </a:t>
            </a:r>
            <a:r>
              <a:rPr lang="ro-RO" b="1" dirty="0">
                <a:solidFill>
                  <a:schemeClr val="accent1">
                    <a:lumMod val="75000"/>
                  </a:schemeClr>
                </a:solidFill>
                <a:latin typeface="Corbel" panose="020B0503020204020204" pitchFamily="34" charset="0"/>
                <a:sym typeface="Symbol" panose="05050102010706020507" pitchFamily="18" charset="2"/>
              </a:rPr>
              <a:t></a:t>
            </a:r>
            <a:r>
              <a:rPr lang="ro-RO" b="1" dirty="0">
                <a:latin typeface="Corbel" panose="020B0503020204020204" pitchFamily="34" charset="0"/>
                <a:sym typeface="Symbol" panose="05050102010706020507" pitchFamily="18" charset="2"/>
              </a:rPr>
              <a:t> </a:t>
            </a:r>
            <a:r>
              <a:rPr lang="ro-RO" b="1" dirty="0">
                <a:solidFill>
                  <a:schemeClr val="bg1">
                    <a:lumMod val="65000"/>
                  </a:schemeClr>
                </a:solidFill>
                <a:latin typeface="Corbel" panose="020B0503020204020204" pitchFamily="34" charset="0"/>
                <a:sym typeface="Symbol" panose="05050102010706020507" pitchFamily="18" charset="2"/>
              </a:rPr>
              <a:t>R</a:t>
            </a:r>
            <a:r>
              <a:rPr lang="ro-RO" b="1" dirty="0">
                <a:solidFill>
                  <a:schemeClr val="bg1">
                    <a:lumMod val="65000"/>
                  </a:schemeClr>
                </a:solidFill>
                <a:latin typeface="Corbel" panose="020B0503020204020204" pitchFamily="34" charset="0"/>
              </a:rPr>
              <a:t>omânia modernă și reformată</a:t>
            </a:r>
            <a:endParaRPr lang="en-GB" b="1" dirty="0">
              <a:solidFill>
                <a:schemeClr val="bg1">
                  <a:lumMod val="65000"/>
                </a:schemeClr>
              </a:solidFill>
              <a:latin typeface="Corbel" panose="020B0503020204020204" pitchFamily="34" charset="0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F4086231-7198-4B2E-8490-95680AF58EF4}"/>
              </a:ext>
            </a:extLst>
          </p:cNvPr>
          <p:cNvCxnSpPr>
            <a:cxnSpLocks/>
          </p:cNvCxnSpPr>
          <p:nvPr/>
        </p:nvCxnSpPr>
        <p:spPr>
          <a:xfrm>
            <a:off x="0" y="660400"/>
            <a:ext cx="12192000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2EB93B4D-A318-4662-922F-D595B5DB4889}"/>
              </a:ext>
            </a:extLst>
          </p:cNvPr>
          <p:cNvSpPr txBox="1"/>
          <p:nvPr/>
        </p:nvSpPr>
        <p:spPr>
          <a:xfrm>
            <a:off x="274320" y="883920"/>
            <a:ext cx="784352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3200" b="1" dirty="0">
                <a:solidFill>
                  <a:schemeClr val="accent1">
                    <a:lumMod val="50000"/>
                  </a:schemeClr>
                </a:solidFill>
              </a:rPr>
              <a:t>Domenii cheie pentru </a:t>
            </a:r>
            <a:br>
              <a:rPr lang="ro-RO" sz="3200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ro-RO" sz="3200" b="1" dirty="0">
                <a:solidFill>
                  <a:schemeClr val="accent1">
                    <a:lumMod val="50000"/>
                  </a:schemeClr>
                </a:solidFill>
              </a:rPr>
              <a:t>modernizarea României</a:t>
            </a:r>
            <a:endParaRPr lang="en-GB" sz="3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9F07B96-29B9-4B23-932F-58D531B3C00C}"/>
              </a:ext>
            </a:extLst>
          </p:cNvPr>
          <p:cNvSpPr txBox="1"/>
          <p:nvPr/>
        </p:nvSpPr>
        <p:spPr>
          <a:xfrm>
            <a:off x="172720" y="1068861"/>
            <a:ext cx="4307840" cy="1200329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o-RO" sz="7200" b="1" dirty="0">
                <a:solidFill>
                  <a:schemeClr val="bg1"/>
                </a:solidFill>
              </a:rPr>
              <a:t>SĂNĂTATE</a:t>
            </a:r>
            <a:endParaRPr lang="en-GB" sz="7200" b="1" dirty="0">
              <a:solidFill>
                <a:schemeClr val="bg1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B339EBC-7BD1-4BC0-8D66-85C69A4DF231}"/>
              </a:ext>
            </a:extLst>
          </p:cNvPr>
          <p:cNvSpPr txBox="1"/>
          <p:nvPr/>
        </p:nvSpPr>
        <p:spPr>
          <a:xfrm>
            <a:off x="447040" y="2577616"/>
            <a:ext cx="358648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16000" b="1" dirty="0">
                <a:solidFill>
                  <a:schemeClr val="bg1"/>
                </a:solidFill>
                <a:latin typeface="Corbel" panose="020B0503020204020204" pitchFamily="34" charset="0"/>
              </a:rPr>
              <a:t>3,4</a:t>
            </a:r>
            <a:br>
              <a:rPr lang="ro-RO" sz="6000" b="1" dirty="0">
                <a:solidFill>
                  <a:schemeClr val="bg1"/>
                </a:solidFill>
                <a:latin typeface="Corbel" panose="020B0503020204020204" pitchFamily="34" charset="0"/>
              </a:rPr>
            </a:br>
            <a:r>
              <a:rPr lang="ro-RO" sz="6000" b="1" dirty="0">
                <a:solidFill>
                  <a:schemeClr val="bg1"/>
                </a:solidFill>
                <a:latin typeface="Corbel" panose="020B0503020204020204" pitchFamily="34" charset="0"/>
              </a:rPr>
              <a:t>miliarde €</a:t>
            </a:r>
            <a:endParaRPr lang="en-GB" sz="6000" b="1" dirty="0">
              <a:solidFill>
                <a:schemeClr val="bg1"/>
              </a:solidFill>
              <a:latin typeface="Corbel" panose="020B0503020204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1D132BA-8211-4EA4-B2A8-6F7650626B42}"/>
              </a:ext>
            </a:extLst>
          </p:cNvPr>
          <p:cNvSpPr txBox="1"/>
          <p:nvPr/>
        </p:nvSpPr>
        <p:spPr>
          <a:xfrm>
            <a:off x="0" y="2421964"/>
            <a:ext cx="47142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3200" dirty="0">
                <a:solidFill>
                  <a:schemeClr val="bg1">
                    <a:lumMod val="65000"/>
                  </a:schemeClr>
                </a:solidFill>
                <a:latin typeface="Corbel" panose="020B0503020204020204" pitchFamily="34" charset="0"/>
              </a:rPr>
              <a:t>Buget propus</a:t>
            </a:r>
            <a:endParaRPr lang="en-GB" sz="3200" dirty="0">
              <a:solidFill>
                <a:schemeClr val="bg1">
                  <a:lumMod val="6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803068FD-45A2-4B63-BFC7-BE6BACDF8935}"/>
              </a:ext>
            </a:extLst>
          </p:cNvPr>
          <p:cNvSpPr txBox="1">
            <a:spLocks noChangeAspect="1"/>
          </p:cNvSpPr>
          <p:nvPr/>
        </p:nvSpPr>
        <p:spPr>
          <a:xfrm>
            <a:off x="4978400" y="975360"/>
            <a:ext cx="693928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Clr>
                <a:schemeClr val="accent1">
                  <a:lumMod val="50000"/>
                </a:schemeClr>
              </a:buClr>
              <a:buFont typeface="Symbol" panose="05050102010706020507" pitchFamily="18" charset="2"/>
              <a:buChar char=""/>
            </a:pPr>
            <a:r>
              <a:rPr lang="it-IT" sz="3600" b="1" dirty="0">
                <a:solidFill>
                  <a:schemeClr val="accent1">
                    <a:lumMod val="75000"/>
                  </a:schemeClr>
                </a:solidFill>
                <a:latin typeface="Corbel" panose="020B0503020204020204" pitchFamily="34" charset="0"/>
              </a:rPr>
              <a:t>Fondul pentru spitale – 2,6 mld</a:t>
            </a:r>
            <a:br>
              <a:rPr lang="ro-RO" sz="3600" b="1" dirty="0">
                <a:solidFill>
                  <a:schemeClr val="accent1">
                    <a:lumMod val="75000"/>
                  </a:schemeClr>
                </a:solidFill>
                <a:latin typeface="Corbel" panose="020B0503020204020204" pitchFamily="34" charset="0"/>
              </a:rPr>
            </a:br>
            <a:endParaRPr lang="ro-RO" sz="3600" b="1" dirty="0">
              <a:solidFill>
                <a:schemeClr val="accent1">
                  <a:lumMod val="75000"/>
                </a:schemeClr>
              </a:solidFill>
              <a:latin typeface="Corbel" panose="020B0503020204020204" pitchFamily="34" charset="0"/>
            </a:endParaRPr>
          </a:p>
          <a:p>
            <a:pPr marL="571500" indent="-571500">
              <a:buClr>
                <a:schemeClr val="accent1">
                  <a:lumMod val="50000"/>
                </a:schemeClr>
              </a:buClr>
              <a:buFont typeface="Symbol" panose="05050102010706020507" pitchFamily="18" charset="2"/>
              <a:buChar char=""/>
            </a:pPr>
            <a:r>
              <a:rPr lang="ro-RO" sz="3600" b="1" dirty="0">
                <a:solidFill>
                  <a:schemeClr val="accent1">
                    <a:lumMod val="75000"/>
                  </a:schemeClr>
                </a:solidFill>
                <a:latin typeface="Corbel" panose="020B0503020204020204" pitchFamily="34" charset="0"/>
              </a:rPr>
              <a:t>Reforma CNAS și digitalizarea relației medic – pacient</a:t>
            </a:r>
          </a:p>
          <a:p>
            <a:pPr marL="571500" indent="-571500">
              <a:buClr>
                <a:schemeClr val="accent1">
                  <a:lumMod val="50000"/>
                </a:schemeClr>
              </a:buClr>
              <a:buFont typeface="Symbol" panose="05050102010706020507" pitchFamily="18" charset="2"/>
              <a:buChar char=""/>
            </a:pPr>
            <a:endParaRPr lang="ro-RO" sz="3600" b="1" dirty="0">
              <a:solidFill>
                <a:schemeClr val="accent1">
                  <a:lumMod val="75000"/>
                </a:schemeClr>
              </a:solidFill>
              <a:latin typeface="Corbel" panose="020B0503020204020204" pitchFamily="34" charset="0"/>
            </a:endParaRPr>
          </a:p>
          <a:p>
            <a:pPr marL="571500" indent="-571500">
              <a:buClr>
                <a:schemeClr val="accent1">
                  <a:lumMod val="50000"/>
                </a:schemeClr>
              </a:buClr>
              <a:buFont typeface="Symbol" panose="05050102010706020507" pitchFamily="18" charset="2"/>
              <a:buChar char=""/>
            </a:pPr>
            <a:r>
              <a:rPr lang="ro-RO" sz="3600" b="1" dirty="0">
                <a:solidFill>
                  <a:schemeClr val="accent1">
                    <a:lumMod val="75000"/>
                  </a:schemeClr>
                </a:solidFill>
                <a:latin typeface="Corbel" panose="020B0503020204020204" pitchFamily="34" charset="0"/>
              </a:rPr>
              <a:t>Creșterea accesului la servicii de prevenție: dotare cabinete cu echipamente de bază (screening) (2.000 cabinete)</a:t>
            </a:r>
          </a:p>
          <a:p>
            <a:pPr>
              <a:buClr>
                <a:schemeClr val="accent1">
                  <a:lumMod val="50000"/>
                </a:schemeClr>
              </a:buClr>
            </a:pPr>
            <a:endParaRPr lang="ro-RO" sz="3600" b="1" dirty="0">
              <a:solidFill>
                <a:schemeClr val="accent1">
                  <a:lumMod val="7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F067FEE4-E3AB-47AA-82CB-891C7F67ED26}"/>
              </a:ext>
            </a:extLst>
          </p:cNvPr>
          <p:cNvSpPr txBox="1"/>
          <p:nvPr/>
        </p:nvSpPr>
        <p:spPr>
          <a:xfrm>
            <a:off x="4978400" y="162560"/>
            <a:ext cx="7081520" cy="369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dirty="0">
                <a:solidFill>
                  <a:schemeClr val="accent1">
                    <a:lumMod val="50000"/>
                  </a:schemeClr>
                </a:solidFill>
              </a:rPr>
              <a:t>Propuneri de componente</a:t>
            </a:r>
            <a:endParaRPr lang="en-GB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74556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1947B0AD-62F6-4434-92BB-7AE0B5EC53A2}"/>
              </a:ext>
            </a:extLst>
          </p:cNvPr>
          <p:cNvSpPr/>
          <p:nvPr/>
        </p:nvSpPr>
        <p:spPr>
          <a:xfrm>
            <a:off x="0" y="0"/>
            <a:ext cx="4714240" cy="6857999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C547815-A4A4-4D2C-AF1F-562ADF9F6452}"/>
              </a:ext>
            </a:extLst>
          </p:cNvPr>
          <p:cNvSpPr txBox="1"/>
          <p:nvPr/>
        </p:nvSpPr>
        <p:spPr>
          <a:xfrm>
            <a:off x="132080" y="162560"/>
            <a:ext cx="1188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b="1" dirty="0">
                <a:solidFill>
                  <a:schemeClr val="bg1"/>
                </a:solidFill>
                <a:latin typeface="Corbel" panose="020B0503020204020204" pitchFamily="34" charset="0"/>
              </a:rPr>
              <a:t>PNRR </a:t>
            </a:r>
            <a:r>
              <a:rPr lang="ro-RO" b="1" dirty="0">
                <a:latin typeface="Corbel" panose="020B0503020204020204" pitchFamily="34" charset="0"/>
              </a:rPr>
              <a:t> </a:t>
            </a:r>
            <a:r>
              <a:rPr lang="ro-RO" b="1" dirty="0">
                <a:solidFill>
                  <a:schemeClr val="accent1">
                    <a:lumMod val="75000"/>
                  </a:schemeClr>
                </a:solidFill>
                <a:latin typeface="Corbel" panose="020B0503020204020204" pitchFamily="34" charset="0"/>
                <a:sym typeface="Symbol" panose="05050102010706020507" pitchFamily="18" charset="2"/>
              </a:rPr>
              <a:t></a:t>
            </a:r>
            <a:r>
              <a:rPr lang="ro-RO" b="1" dirty="0">
                <a:latin typeface="Corbel" panose="020B0503020204020204" pitchFamily="34" charset="0"/>
                <a:sym typeface="Symbol" panose="05050102010706020507" pitchFamily="18" charset="2"/>
              </a:rPr>
              <a:t> </a:t>
            </a:r>
            <a:r>
              <a:rPr lang="ro-RO" b="1" dirty="0">
                <a:solidFill>
                  <a:schemeClr val="bg1">
                    <a:lumMod val="65000"/>
                  </a:schemeClr>
                </a:solidFill>
                <a:latin typeface="Corbel" panose="020B0503020204020204" pitchFamily="34" charset="0"/>
                <a:sym typeface="Symbol" panose="05050102010706020507" pitchFamily="18" charset="2"/>
              </a:rPr>
              <a:t>R</a:t>
            </a:r>
            <a:r>
              <a:rPr lang="ro-RO" b="1" dirty="0">
                <a:solidFill>
                  <a:schemeClr val="bg1">
                    <a:lumMod val="65000"/>
                  </a:schemeClr>
                </a:solidFill>
                <a:latin typeface="Corbel" panose="020B0503020204020204" pitchFamily="34" charset="0"/>
              </a:rPr>
              <a:t>omânia modernă și reformată</a:t>
            </a:r>
            <a:endParaRPr lang="en-GB" b="1" dirty="0">
              <a:solidFill>
                <a:schemeClr val="bg1">
                  <a:lumMod val="65000"/>
                </a:schemeClr>
              </a:solidFill>
              <a:latin typeface="Corbel" panose="020B0503020204020204" pitchFamily="34" charset="0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F4086231-7198-4B2E-8490-95680AF58EF4}"/>
              </a:ext>
            </a:extLst>
          </p:cNvPr>
          <p:cNvCxnSpPr>
            <a:cxnSpLocks/>
          </p:cNvCxnSpPr>
          <p:nvPr/>
        </p:nvCxnSpPr>
        <p:spPr>
          <a:xfrm>
            <a:off x="0" y="660400"/>
            <a:ext cx="12192000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2EB93B4D-A318-4662-922F-D595B5DB4889}"/>
              </a:ext>
            </a:extLst>
          </p:cNvPr>
          <p:cNvSpPr txBox="1"/>
          <p:nvPr/>
        </p:nvSpPr>
        <p:spPr>
          <a:xfrm>
            <a:off x="274320" y="883920"/>
            <a:ext cx="784352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3200" b="1" dirty="0">
                <a:solidFill>
                  <a:schemeClr val="accent1">
                    <a:lumMod val="50000"/>
                  </a:schemeClr>
                </a:solidFill>
              </a:rPr>
              <a:t>Domenii cheie pentru </a:t>
            </a:r>
            <a:br>
              <a:rPr lang="ro-RO" sz="3200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ro-RO" sz="3200" b="1" dirty="0">
                <a:solidFill>
                  <a:schemeClr val="accent1">
                    <a:lumMod val="50000"/>
                  </a:schemeClr>
                </a:solidFill>
              </a:rPr>
              <a:t>modernizarea României</a:t>
            </a:r>
            <a:endParaRPr lang="en-GB" sz="3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9F07B96-29B9-4B23-932F-58D531B3C00C}"/>
              </a:ext>
            </a:extLst>
          </p:cNvPr>
          <p:cNvSpPr txBox="1"/>
          <p:nvPr/>
        </p:nvSpPr>
        <p:spPr>
          <a:xfrm>
            <a:off x="172720" y="1068861"/>
            <a:ext cx="4307840" cy="107721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o-RO" sz="6400" b="1" dirty="0">
                <a:solidFill>
                  <a:schemeClr val="bg1"/>
                </a:solidFill>
              </a:rPr>
              <a:t>TRANSPORT</a:t>
            </a:r>
            <a:endParaRPr lang="en-GB" sz="6400" b="1" dirty="0">
              <a:solidFill>
                <a:schemeClr val="bg1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B339EBC-7BD1-4BC0-8D66-85C69A4DF231}"/>
              </a:ext>
            </a:extLst>
          </p:cNvPr>
          <p:cNvSpPr txBox="1"/>
          <p:nvPr/>
        </p:nvSpPr>
        <p:spPr>
          <a:xfrm>
            <a:off x="447040" y="2577616"/>
            <a:ext cx="358648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16000" b="1" dirty="0">
                <a:solidFill>
                  <a:schemeClr val="bg1"/>
                </a:solidFill>
                <a:latin typeface="Corbel" panose="020B0503020204020204" pitchFamily="34" charset="0"/>
              </a:rPr>
              <a:t>9,5</a:t>
            </a:r>
            <a:br>
              <a:rPr lang="ro-RO" sz="6000" b="1" dirty="0">
                <a:solidFill>
                  <a:schemeClr val="bg1"/>
                </a:solidFill>
                <a:latin typeface="Corbel" panose="020B0503020204020204" pitchFamily="34" charset="0"/>
              </a:rPr>
            </a:br>
            <a:r>
              <a:rPr lang="ro-RO" sz="6000" b="1" dirty="0">
                <a:solidFill>
                  <a:schemeClr val="bg1"/>
                </a:solidFill>
                <a:latin typeface="Corbel" panose="020B0503020204020204" pitchFamily="34" charset="0"/>
              </a:rPr>
              <a:t>miliarde €</a:t>
            </a:r>
            <a:endParaRPr lang="en-GB" sz="6000" b="1" dirty="0">
              <a:solidFill>
                <a:schemeClr val="bg1"/>
              </a:solidFill>
              <a:latin typeface="Corbel" panose="020B0503020204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1D132BA-8211-4EA4-B2A8-6F7650626B42}"/>
              </a:ext>
            </a:extLst>
          </p:cNvPr>
          <p:cNvSpPr txBox="1"/>
          <p:nvPr/>
        </p:nvSpPr>
        <p:spPr>
          <a:xfrm>
            <a:off x="0" y="2421964"/>
            <a:ext cx="47142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3200" dirty="0">
                <a:solidFill>
                  <a:schemeClr val="bg1">
                    <a:lumMod val="65000"/>
                  </a:schemeClr>
                </a:solidFill>
                <a:latin typeface="Corbel" panose="020B0503020204020204" pitchFamily="34" charset="0"/>
              </a:rPr>
              <a:t>Buget propus</a:t>
            </a:r>
            <a:endParaRPr lang="en-GB" sz="3200" dirty="0">
              <a:solidFill>
                <a:schemeClr val="bg1">
                  <a:lumMod val="6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803068FD-45A2-4B63-BFC7-BE6BACDF8935}"/>
              </a:ext>
            </a:extLst>
          </p:cNvPr>
          <p:cNvSpPr txBox="1">
            <a:spLocks noChangeAspect="1"/>
          </p:cNvSpPr>
          <p:nvPr/>
        </p:nvSpPr>
        <p:spPr>
          <a:xfrm>
            <a:off x="4988560" y="975360"/>
            <a:ext cx="693928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Clr>
                <a:schemeClr val="accent1">
                  <a:lumMod val="50000"/>
                </a:schemeClr>
              </a:buClr>
              <a:buFont typeface="Symbol" panose="05050102010706020507" pitchFamily="18" charset="2"/>
              <a:buChar char=""/>
            </a:pPr>
            <a:r>
              <a:rPr lang="it-IT" sz="3600" b="1" dirty="0">
                <a:solidFill>
                  <a:schemeClr val="accent1">
                    <a:lumMod val="75000"/>
                  </a:schemeClr>
                </a:solidFill>
                <a:latin typeface="Corbel" panose="020B0503020204020204" pitchFamily="34" charset="0"/>
              </a:rPr>
              <a:t>Transport rutier </a:t>
            </a:r>
            <a:r>
              <a:rPr lang="ro-RO" sz="3600" b="1" dirty="0">
                <a:solidFill>
                  <a:schemeClr val="accent1">
                    <a:lumMod val="75000"/>
                  </a:schemeClr>
                </a:solidFill>
                <a:latin typeface="Corbel" panose="020B0503020204020204" pitchFamily="34" charset="0"/>
              </a:rPr>
              <a:t>ș</a:t>
            </a:r>
            <a:r>
              <a:rPr lang="it-IT" sz="3600" b="1" dirty="0">
                <a:solidFill>
                  <a:schemeClr val="accent1">
                    <a:lumMod val="75000"/>
                  </a:schemeClr>
                </a:solidFill>
                <a:latin typeface="Corbel" panose="020B0503020204020204" pitchFamily="34" charset="0"/>
              </a:rPr>
              <a:t>i autostr</a:t>
            </a:r>
            <a:r>
              <a:rPr lang="ro-RO" sz="3600" b="1" dirty="0">
                <a:solidFill>
                  <a:schemeClr val="accent1">
                    <a:lumMod val="75000"/>
                  </a:schemeClr>
                </a:solidFill>
                <a:latin typeface="Corbel" panose="020B0503020204020204" pitchFamily="34" charset="0"/>
              </a:rPr>
              <a:t>ă</a:t>
            </a:r>
            <a:r>
              <a:rPr lang="it-IT" sz="3600" b="1" dirty="0">
                <a:solidFill>
                  <a:schemeClr val="accent1">
                    <a:lumMod val="75000"/>
                  </a:schemeClr>
                </a:solidFill>
                <a:latin typeface="Corbel" panose="020B0503020204020204" pitchFamily="34" charset="0"/>
              </a:rPr>
              <a:t>zi</a:t>
            </a:r>
            <a:br>
              <a:rPr lang="ro-RO" sz="3600" b="1" dirty="0">
                <a:solidFill>
                  <a:schemeClr val="accent1">
                    <a:lumMod val="75000"/>
                  </a:schemeClr>
                </a:solidFill>
                <a:latin typeface="Corbel" panose="020B0503020204020204" pitchFamily="34" charset="0"/>
              </a:rPr>
            </a:br>
            <a:r>
              <a:rPr lang="ro-RO" sz="3600" b="1" dirty="0">
                <a:solidFill>
                  <a:schemeClr val="accent1">
                    <a:lumMod val="75000"/>
                  </a:schemeClr>
                </a:solidFill>
                <a:latin typeface="Corbel" panose="020B0503020204020204" pitchFamily="34" charset="0"/>
              </a:rPr>
              <a:t>	4,5 mld</a:t>
            </a:r>
          </a:p>
          <a:p>
            <a:pPr marL="571500" indent="-571500">
              <a:buClr>
                <a:schemeClr val="accent1">
                  <a:lumMod val="50000"/>
                </a:schemeClr>
              </a:buClr>
              <a:buFont typeface="Symbol" panose="05050102010706020507" pitchFamily="18" charset="2"/>
              <a:buChar char=""/>
            </a:pPr>
            <a:endParaRPr lang="ro-RO" sz="3600" b="1" dirty="0">
              <a:solidFill>
                <a:schemeClr val="accent1">
                  <a:lumMod val="75000"/>
                </a:schemeClr>
              </a:solidFill>
              <a:latin typeface="Corbel" panose="020B0503020204020204" pitchFamily="34" charset="0"/>
            </a:endParaRPr>
          </a:p>
          <a:p>
            <a:pPr>
              <a:buClr>
                <a:schemeClr val="accent1">
                  <a:lumMod val="50000"/>
                </a:schemeClr>
              </a:buClr>
            </a:pPr>
            <a:endParaRPr lang="ro-RO" sz="3600" b="1" dirty="0">
              <a:solidFill>
                <a:schemeClr val="accent1">
                  <a:lumMod val="75000"/>
                </a:schemeClr>
              </a:solidFill>
              <a:latin typeface="Corbel" panose="020B0503020204020204" pitchFamily="34" charset="0"/>
            </a:endParaRPr>
          </a:p>
          <a:p>
            <a:pPr marL="571500" indent="-571500">
              <a:buClr>
                <a:schemeClr val="accent1">
                  <a:lumMod val="50000"/>
                </a:schemeClr>
              </a:buClr>
              <a:buFont typeface="Symbol" panose="05050102010706020507" pitchFamily="18" charset="2"/>
              <a:buChar char=""/>
            </a:pPr>
            <a:r>
              <a:rPr lang="ro-RO" sz="3600" b="1" dirty="0">
                <a:solidFill>
                  <a:schemeClr val="accent1">
                    <a:lumMod val="75000"/>
                  </a:schemeClr>
                </a:solidFill>
                <a:latin typeface="Corbel" panose="020B0503020204020204" pitchFamily="34" charset="0"/>
              </a:rPr>
              <a:t>Transport feroviar </a:t>
            </a:r>
            <a:br>
              <a:rPr lang="ro-RO" sz="3600" b="1" dirty="0">
                <a:solidFill>
                  <a:schemeClr val="accent1">
                    <a:lumMod val="75000"/>
                  </a:schemeClr>
                </a:solidFill>
                <a:latin typeface="Corbel" panose="020B0503020204020204" pitchFamily="34" charset="0"/>
              </a:rPr>
            </a:br>
            <a:r>
              <a:rPr lang="ro-RO" sz="3600" b="1" dirty="0">
                <a:solidFill>
                  <a:schemeClr val="accent1">
                    <a:lumMod val="75000"/>
                  </a:schemeClr>
                </a:solidFill>
                <a:latin typeface="Corbel" panose="020B0503020204020204" pitchFamily="34" charset="0"/>
              </a:rPr>
              <a:t>și mobilitate urbană</a:t>
            </a:r>
          </a:p>
          <a:p>
            <a:pPr>
              <a:buClr>
                <a:schemeClr val="accent1">
                  <a:lumMod val="50000"/>
                </a:schemeClr>
              </a:buClr>
            </a:pPr>
            <a:r>
              <a:rPr lang="ro-RO" sz="3600" b="1" dirty="0">
                <a:solidFill>
                  <a:schemeClr val="accent1">
                    <a:lumMod val="75000"/>
                  </a:schemeClr>
                </a:solidFill>
                <a:latin typeface="Corbel" panose="020B0503020204020204" pitchFamily="34" charset="0"/>
              </a:rPr>
              <a:t>	5 mld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F067FEE4-E3AB-47AA-82CB-891C7F67ED26}"/>
              </a:ext>
            </a:extLst>
          </p:cNvPr>
          <p:cNvSpPr txBox="1"/>
          <p:nvPr/>
        </p:nvSpPr>
        <p:spPr>
          <a:xfrm>
            <a:off x="4978400" y="162560"/>
            <a:ext cx="7081520" cy="369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dirty="0">
                <a:solidFill>
                  <a:schemeClr val="accent1">
                    <a:lumMod val="50000"/>
                  </a:schemeClr>
                </a:solidFill>
              </a:rPr>
              <a:t>Propuneri de componente</a:t>
            </a:r>
            <a:endParaRPr lang="en-GB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92863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1947B0AD-62F6-4434-92BB-7AE0B5EC53A2}"/>
              </a:ext>
            </a:extLst>
          </p:cNvPr>
          <p:cNvSpPr/>
          <p:nvPr/>
        </p:nvSpPr>
        <p:spPr>
          <a:xfrm>
            <a:off x="0" y="0"/>
            <a:ext cx="4714240" cy="6857999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C547815-A4A4-4D2C-AF1F-562ADF9F6452}"/>
              </a:ext>
            </a:extLst>
          </p:cNvPr>
          <p:cNvSpPr txBox="1"/>
          <p:nvPr/>
        </p:nvSpPr>
        <p:spPr>
          <a:xfrm>
            <a:off x="132080" y="162560"/>
            <a:ext cx="1188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b="1" dirty="0">
                <a:solidFill>
                  <a:schemeClr val="bg1"/>
                </a:solidFill>
                <a:latin typeface="Corbel" panose="020B0503020204020204" pitchFamily="34" charset="0"/>
              </a:rPr>
              <a:t>PNRR </a:t>
            </a:r>
            <a:r>
              <a:rPr lang="ro-RO" b="1" dirty="0">
                <a:latin typeface="Corbel" panose="020B0503020204020204" pitchFamily="34" charset="0"/>
              </a:rPr>
              <a:t> </a:t>
            </a:r>
            <a:r>
              <a:rPr lang="ro-RO" b="1" dirty="0">
                <a:solidFill>
                  <a:schemeClr val="accent1">
                    <a:lumMod val="75000"/>
                  </a:schemeClr>
                </a:solidFill>
                <a:latin typeface="Corbel" panose="020B0503020204020204" pitchFamily="34" charset="0"/>
                <a:sym typeface="Symbol" panose="05050102010706020507" pitchFamily="18" charset="2"/>
              </a:rPr>
              <a:t></a:t>
            </a:r>
            <a:r>
              <a:rPr lang="ro-RO" b="1" dirty="0">
                <a:latin typeface="Corbel" panose="020B0503020204020204" pitchFamily="34" charset="0"/>
                <a:sym typeface="Symbol" panose="05050102010706020507" pitchFamily="18" charset="2"/>
              </a:rPr>
              <a:t> </a:t>
            </a:r>
            <a:r>
              <a:rPr lang="ro-RO" b="1" dirty="0">
                <a:solidFill>
                  <a:schemeClr val="bg1">
                    <a:lumMod val="65000"/>
                  </a:schemeClr>
                </a:solidFill>
                <a:latin typeface="Corbel" panose="020B0503020204020204" pitchFamily="34" charset="0"/>
                <a:sym typeface="Symbol" panose="05050102010706020507" pitchFamily="18" charset="2"/>
              </a:rPr>
              <a:t>R</a:t>
            </a:r>
            <a:r>
              <a:rPr lang="ro-RO" b="1" dirty="0">
                <a:solidFill>
                  <a:schemeClr val="bg1">
                    <a:lumMod val="65000"/>
                  </a:schemeClr>
                </a:solidFill>
                <a:latin typeface="Corbel" panose="020B0503020204020204" pitchFamily="34" charset="0"/>
              </a:rPr>
              <a:t>omânia modernă și reformată</a:t>
            </a:r>
            <a:endParaRPr lang="en-GB" b="1" dirty="0">
              <a:solidFill>
                <a:schemeClr val="bg1">
                  <a:lumMod val="65000"/>
                </a:schemeClr>
              </a:solidFill>
              <a:latin typeface="Corbel" panose="020B0503020204020204" pitchFamily="34" charset="0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F4086231-7198-4B2E-8490-95680AF58EF4}"/>
              </a:ext>
            </a:extLst>
          </p:cNvPr>
          <p:cNvCxnSpPr>
            <a:cxnSpLocks/>
          </p:cNvCxnSpPr>
          <p:nvPr/>
        </p:nvCxnSpPr>
        <p:spPr>
          <a:xfrm>
            <a:off x="0" y="660400"/>
            <a:ext cx="12192000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2EB93B4D-A318-4662-922F-D595B5DB4889}"/>
              </a:ext>
            </a:extLst>
          </p:cNvPr>
          <p:cNvSpPr txBox="1"/>
          <p:nvPr/>
        </p:nvSpPr>
        <p:spPr>
          <a:xfrm>
            <a:off x="274320" y="883920"/>
            <a:ext cx="784352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3200" b="1" dirty="0">
                <a:solidFill>
                  <a:schemeClr val="accent1">
                    <a:lumMod val="50000"/>
                  </a:schemeClr>
                </a:solidFill>
              </a:rPr>
              <a:t>Domenii cheie pentru </a:t>
            </a:r>
            <a:br>
              <a:rPr lang="ro-RO" sz="3200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ro-RO" sz="3200" b="1" dirty="0">
                <a:solidFill>
                  <a:schemeClr val="accent1">
                    <a:lumMod val="50000"/>
                  </a:schemeClr>
                </a:solidFill>
              </a:rPr>
              <a:t>modernizarea României</a:t>
            </a:r>
            <a:endParaRPr lang="en-GB" sz="3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9F07B96-29B9-4B23-932F-58D531B3C00C}"/>
              </a:ext>
            </a:extLst>
          </p:cNvPr>
          <p:cNvSpPr txBox="1"/>
          <p:nvPr/>
        </p:nvSpPr>
        <p:spPr>
          <a:xfrm>
            <a:off x="172720" y="1068861"/>
            <a:ext cx="4307840" cy="107721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o-RO" sz="6400" b="1" dirty="0">
                <a:solidFill>
                  <a:schemeClr val="bg1"/>
                </a:solidFill>
              </a:rPr>
              <a:t>MEDIU</a:t>
            </a:r>
            <a:endParaRPr lang="en-GB" sz="6400" b="1" dirty="0">
              <a:solidFill>
                <a:schemeClr val="bg1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B339EBC-7BD1-4BC0-8D66-85C69A4DF231}"/>
              </a:ext>
            </a:extLst>
          </p:cNvPr>
          <p:cNvSpPr txBox="1"/>
          <p:nvPr/>
        </p:nvSpPr>
        <p:spPr>
          <a:xfrm>
            <a:off x="447040" y="2577616"/>
            <a:ext cx="358648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16000" b="1" dirty="0">
                <a:solidFill>
                  <a:schemeClr val="bg1"/>
                </a:solidFill>
                <a:latin typeface="Corbel" panose="020B0503020204020204" pitchFamily="34" charset="0"/>
              </a:rPr>
              <a:t>6,8</a:t>
            </a:r>
            <a:br>
              <a:rPr lang="ro-RO" sz="6000" b="1" dirty="0">
                <a:solidFill>
                  <a:schemeClr val="bg1"/>
                </a:solidFill>
                <a:latin typeface="Corbel" panose="020B0503020204020204" pitchFamily="34" charset="0"/>
              </a:rPr>
            </a:br>
            <a:r>
              <a:rPr lang="ro-RO" sz="6000" b="1" dirty="0">
                <a:solidFill>
                  <a:schemeClr val="bg1"/>
                </a:solidFill>
                <a:latin typeface="Corbel" panose="020B0503020204020204" pitchFamily="34" charset="0"/>
              </a:rPr>
              <a:t>miliarde €</a:t>
            </a:r>
            <a:endParaRPr lang="en-GB" sz="6000" b="1" dirty="0">
              <a:solidFill>
                <a:schemeClr val="bg1"/>
              </a:solidFill>
              <a:latin typeface="Corbel" panose="020B0503020204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1D132BA-8211-4EA4-B2A8-6F7650626B42}"/>
              </a:ext>
            </a:extLst>
          </p:cNvPr>
          <p:cNvSpPr txBox="1"/>
          <p:nvPr/>
        </p:nvSpPr>
        <p:spPr>
          <a:xfrm>
            <a:off x="0" y="2421964"/>
            <a:ext cx="47142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3200" dirty="0">
                <a:solidFill>
                  <a:schemeClr val="bg1">
                    <a:lumMod val="65000"/>
                  </a:schemeClr>
                </a:solidFill>
                <a:latin typeface="Corbel" panose="020B0503020204020204" pitchFamily="34" charset="0"/>
              </a:rPr>
              <a:t>Buget propus</a:t>
            </a:r>
            <a:endParaRPr lang="en-GB" sz="3200" dirty="0">
              <a:solidFill>
                <a:schemeClr val="bg1">
                  <a:lumMod val="6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803068FD-45A2-4B63-BFC7-BE6BACDF8935}"/>
              </a:ext>
            </a:extLst>
          </p:cNvPr>
          <p:cNvSpPr txBox="1">
            <a:spLocks noChangeAspect="1"/>
          </p:cNvSpPr>
          <p:nvPr/>
        </p:nvSpPr>
        <p:spPr>
          <a:xfrm>
            <a:off x="4978400" y="975360"/>
            <a:ext cx="6939280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Clr>
                <a:schemeClr val="accent1">
                  <a:lumMod val="50000"/>
                </a:schemeClr>
              </a:buClr>
              <a:buFont typeface="Symbol" panose="05050102010706020507" pitchFamily="18" charset="2"/>
              <a:buChar char=""/>
            </a:pPr>
            <a:r>
              <a:rPr lang="it-IT" sz="3600" b="1" dirty="0">
                <a:solidFill>
                  <a:schemeClr val="accent1">
                    <a:lumMod val="75000"/>
                  </a:schemeClr>
                </a:solidFill>
                <a:latin typeface="Corbel" panose="020B0503020204020204" pitchFamily="34" charset="0"/>
              </a:rPr>
              <a:t>Sistemul național de gestionare a apei</a:t>
            </a:r>
          </a:p>
          <a:p>
            <a:pPr marL="571500" indent="-571500">
              <a:buClr>
                <a:schemeClr val="accent1">
                  <a:lumMod val="50000"/>
                </a:schemeClr>
              </a:buClr>
              <a:buFont typeface="Symbol" panose="05050102010706020507" pitchFamily="18" charset="2"/>
              <a:buChar char=""/>
            </a:pPr>
            <a:endParaRPr lang="it-IT" sz="3600" b="1" dirty="0">
              <a:solidFill>
                <a:schemeClr val="accent1">
                  <a:lumMod val="75000"/>
                </a:schemeClr>
              </a:solidFill>
              <a:latin typeface="Corbel" panose="020B0503020204020204" pitchFamily="34" charset="0"/>
            </a:endParaRPr>
          </a:p>
          <a:p>
            <a:pPr marL="571500" indent="-571500">
              <a:buClr>
                <a:schemeClr val="accent1">
                  <a:lumMod val="50000"/>
                </a:schemeClr>
              </a:buClr>
              <a:buFont typeface="Symbol" panose="05050102010706020507" pitchFamily="18" charset="2"/>
              <a:buChar char=""/>
            </a:pPr>
            <a:r>
              <a:rPr lang="it-IT" sz="3600" b="1" dirty="0">
                <a:solidFill>
                  <a:schemeClr val="accent1">
                    <a:lumMod val="75000"/>
                  </a:schemeClr>
                </a:solidFill>
                <a:latin typeface="Corbel" panose="020B0503020204020204" pitchFamily="34" charset="0"/>
              </a:rPr>
              <a:t>Împădurim România și protejăm biodiversitatea</a:t>
            </a:r>
          </a:p>
          <a:p>
            <a:pPr marL="571500" indent="-571500">
              <a:buClr>
                <a:schemeClr val="accent1">
                  <a:lumMod val="50000"/>
                </a:schemeClr>
              </a:buClr>
              <a:buFont typeface="Symbol" panose="05050102010706020507" pitchFamily="18" charset="2"/>
              <a:buChar char=""/>
            </a:pPr>
            <a:endParaRPr lang="it-IT" sz="3600" b="1" dirty="0">
              <a:solidFill>
                <a:schemeClr val="accent1">
                  <a:lumMod val="75000"/>
                </a:schemeClr>
              </a:solidFill>
              <a:latin typeface="Corbel" panose="020B0503020204020204" pitchFamily="34" charset="0"/>
            </a:endParaRPr>
          </a:p>
          <a:p>
            <a:pPr marL="571500" indent="-571500">
              <a:buClr>
                <a:schemeClr val="accent1">
                  <a:lumMod val="50000"/>
                </a:schemeClr>
              </a:buClr>
              <a:buFont typeface="Symbol" panose="05050102010706020507" pitchFamily="18" charset="2"/>
              <a:buChar char=""/>
            </a:pPr>
            <a:r>
              <a:rPr lang="it-IT" sz="3600" b="1" dirty="0">
                <a:solidFill>
                  <a:schemeClr val="accent1">
                    <a:lumMod val="75000"/>
                  </a:schemeClr>
                </a:solidFill>
                <a:latin typeface="Corbel" panose="020B0503020204020204" pitchFamily="34" charset="0"/>
              </a:rPr>
              <a:t>Managementul deșeurilor, colectare selectivă și economie circulară</a:t>
            </a:r>
          </a:p>
          <a:p>
            <a:pPr>
              <a:buClr>
                <a:schemeClr val="accent1">
                  <a:lumMod val="50000"/>
                </a:schemeClr>
              </a:buClr>
            </a:pPr>
            <a:endParaRPr lang="ro-RO" sz="3000" b="1" dirty="0">
              <a:solidFill>
                <a:schemeClr val="accent1">
                  <a:lumMod val="75000"/>
                </a:schemeClr>
              </a:solidFill>
              <a:latin typeface="Corbel" panose="020B0503020204020204" pitchFamily="34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F067FEE4-E3AB-47AA-82CB-891C7F67ED26}"/>
              </a:ext>
            </a:extLst>
          </p:cNvPr>
          <p:cNvSpPr txBox="1"/>
          <p:nvPr/>
        </p:nvSpPr>
        <p:spPr>
          <a:xfrm>
            <a:off x="4978400" y="162560"/>
            <a:ext cx="7081520" cy="369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dirty="0">
                <a:solidFill>
                  <a:schemeClr val="accent1">
                    <a:lumMod val="50000"/>
                  </a:schemeClr>
                </a:solidFill>
              </a:rPr>
              <a:t>Propuneri de componente</a:t>
            </a:r>
            <a:endParaRPr lang="en-GB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97830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4">
            <a:extLst>
              <a:ext uri="{FF2B5EF4-FFF2-40B4-BE49-F238E27FC236}">
                <a16:creationId xmlns:a16="http://schemas.microsoft.com/office/drawing/2014/main" id="{32D2CACA-D6B1-4725-9A79-F817CAFEA5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2441032"/>
              </p:ext>
            </p:extLst>
          </p:nvPr>
        </p:nvGraphicFramePr>
        <p:xfrm>
          <a:off x="936000" y="1332000"/>
          <a:ext cx="8971279" cy="40663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71279">
                  <a:extLst>
                    <a:ext uri="{9D8B030D-6E8A-4147-A177-3AD203B41FA5}">
                      <a16:colId xmlns:a16="http://schemas.microsoft.com/office/drawing/2014/main" val="2095034484"/>
                    </a:ext>
                  </a:extLst>
                </a:gridCol>
              </a:tblGrid>
              <a:tr h="2437220">
                <a:tc>
                  <a:txBody>
                    <a:bodyPr/>
                    <a:lstStyle/>
                    <a:p>
                      <a:r>
                        <a:rPr lang="ro-RO" sz="5400" b="1" spc="-15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orbel" panose="020B0503020204020204" pitchFamily="34" charset="0"/>
                        </a:rPr>
                        <a:t>Reforme </a:t>
                      </a:r>
                      <a:r>
                        <a:rPr lang="ro-RO" sz="5400" b="1" spc="-15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orbel" panose="020B0503020204020204" pitchFamily="34" charset="0"/>
                        </a:rPr>
                        <a:t>esențiale pentru     modernizarea României</a:t>
                      </a:r>
                      <a:endParaRPr lang="en-GB" sz="54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orbel" panose="020B0503020204020204" pitchFamily="34" charset="0"/>
                      </a:endParaRPr>
                    </a:p>
                  </a:txBody>
                  <a:tcPr marL="360000" marR="360000" marT="144000" marB="144000" anchor="ctr">
                    <a:lnL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4201246"/>
                  </a:ext>
                </a:extLst>
              </a:tr>
              <a:tr h="1132006">
                <a:tc>
                  <a:txBody>
                    <a:bodyPr/>
                    <a:lstStyle/>
                    <a:p>
                      <a:pPr lvl="0"/>
                      <a:r>
                        <a:rPr lang="ro-RO" sz="4400" b="1" spc="-150" dirty="0">
                          <a:solidFill>
                            <a:schemeClr val="bg1"/>
                          </a:solidFill>
                          <a:latin typeface="Corbel" panose="020B0503020204020204" pitchFamily="34" charset="0"/>
                          <a:sym typeface="Symbol" panose="05050102010706020507" pitchFamily="18" charset="2"/>
                        </a:rPr>
                        <a:t>Planul Național de </a:t>
                      </a:r>
                      <a:br>
                        <a:rPr lang="ro-RO" sz="4400" b="1" spc="-150" dirty="0">
                          <a:solidFill>
                            <a:schemeClr val="bg1"/>
                          </a:solidFill>
                          <a:latin typeface="Corbel" panose="020B0503020204020204" pitchFamily="34" charset="0"/>
                          <a:sym typeface="Symbol" panose="05050102010706020507" pitchFamily="18" charset="2"/>
                        </a:rPr>
                      </a:br>
                      <a:r>
                        <a:rPr lang="ro-RO" sz="4400" b="1" spc="-150" dirty="0">
                          <a:solidFill>
                            <a:schemeClr val="bg1"/>
                          </a:solidFill>
                          <a:latin typeface="Corbel" panose="020B0503020204020204" pitchFamily="34" charset="0"/>
                          <a:sym typeface="Symbol" panose="05050102010706020507" pitchFamily="18" charset="2"/>
                        </a:rPr>
                        <a:t>Relansare și Reziliență</a:t>
                      </a:r>
                      <a:endParaRPr lang="ro-RO" sz="4400" b="1" spc="-150" dirty="0">
                        <a:solidFill>
                          <a:schemeClr val="bg1"/>
                        </a:solidFill>
                        <a:latin typeface="Corbel" panose="020B0503020204020204" pitchFamily="34" charset="0"/>
                      </a:endParaRPr>
                    </a:p>
                  </a:txBody>
                  <a:tcPr marL="360000" marR="360000" marT="144000" marB="144000" anchor="ctr">
                    <a:lnL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28804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69053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AADD977-8C7B-4C77-BD91-C3FAA9328BCE}"/>
              </a:ext>
            </a:extLst>
          </p:cNvPr>
          <p:cNvSpPr/>
          <p:nvPr/>
        </p:nvSpPr>
        <p:spPr>
          <a:xfrm>
            <a:off x="4714240" y="1"/>
            <a:ext cx="7477760" cy="685799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947B0AD-62F6-4434-92BB-7AE0B5EC53A2}"/>
              </a:ext>
            </a:extLst>
          </p:cNvPr>
          <p:cNvSpPr/>
          <p:nvPr/>
        </p:nvSpPr>
        <p:spPr>
          <a:xfrm>
            <a:off x="0" y="0"/>
            <a:ext cx="4714240" cy="6857999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C547815-A4A4-4D2C-AF1F-562ADF9F6452}"/>
              </a:ext>
            </a:extLst>
          </p:cNvPr>
          <p:cNvSpPr txBox="1"/>
          <p:nvPr/>
        </p:nvSpPr>
        <p:spPr>
          <a:xfrm>
            <a:off x="132080" y="162560"/>
            <a:ext cx="1188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b="1" dirty="0">
                <a:solidFill>
                  <a:schemeClr val="bg1"/>
                </a:solidFill>
                <a:latin typeface="Corbel" panose="020B0503020204020204" pitchFamily="34" charset="0"/>
              </a:rPr>
              <a:t>PNRR </a:t>
            </a:r>
            <a:r>
              <a:rPr lang="ro-RO" b="1" dirty="0">
                <a:latin typeface="Corbel" panose="020B0503020204020204" pitchFamily="34" charset="0"/>
              </a:rPr>
              <a:t> </a:t>
            </a:r>
            <a:r>
              <a:rPr lang="ro-RO" b="1" dirty="0">
                <a:solidFill>
                  <a:schemeClr val="accent1">
                    <a:lumMod val="75000"/>
                  </a:schemeClr>
                </a:solidFill>
                <a:latin typeface="Corbel" panose="020B0503020204020204" pitchFamily="34" charset="0"/>
                <a:sym typeface="Symbol" panose="05050102010706020507" pitchFamily="18" charset="2"/>
              </a:rPr>
              <a:t></a:t>
            </a:r>
            <a:r>
              <a:rPr lang="ro-RO" b="1" dirty="0">
                <a:latin typeface="Corbel" panose="020B0503020204020204" pitchFamily="34" charset="0"/>
                <a:sym typeface="Symbol" panose="05050102010706020507" pitchFamily="18" charset="2"/>
              </a:rPr>
              <a:t> </a:t>
            </a:r>
            <a:r>
              <a:rPr lang="ro-RO" b="1" dirty="0">
                <a:solidFill>
                  <a:schemeClr val="bg1">
                    <a:lumMod val="65000"/>
                  </a:schemeClr>
                </a:solidFill>
                <a:latin typeface="Corbel" panose="020B0503020204020204" pitchFamily="34" charset="0"/>
                <a:sym typeface="Symbol" panose="05050102010706020507" pitchFamily="18" charset="2"/>
              </a:rPr>
              <a:t>R</a:t>
            </a:r>
            <a:r>
              <a:rPr lang="ro-RO" b="1" dirty="0">
                <a:solidFill>
                  <a:schemeClr val="bg1">
                    <a:lumMod val="65000"/>
                  </a:schemeClr>
                </a:solidFill>
                <a:latin typeface="Corbel" panose="020B0503020204020204" pitchFamily="34" charset="0"/>
              </a:rPr>
              <a:t>omânia modernă și reformată</a:t>
            </a:r>
            <a:endParaRPr lang="en-GB" b="1" dirty="0">
              <a:solidFill>
                <a:schemeClr val="bg1">
                  <a:lumMod val="65000"/>
                </a:schemeClr>
              </a:solidFill>
              <a:latin typeface="Corbel" panose="020B0503020204020204" pitchFamily="34" charset="0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F4086231-7198-4B2E-8490-95680AF58EF4}"/>
              </a:ext>
            </a:extLst>
          </p:cNvPr>
          <p:cNvCxnSpPr>
            <a:cxnSpLocks/>
          </p:cNvCxnSpPr>
          <p:nvPr/>
        </p:nvCxnSpPr>
        <p:spPr>
          <a:xfrm>
            <a:off x="0" y="660400"/>
            <a:ext cx="12192000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2EB93B4D-A318-4662-922F-D595B5DB4889}"/>
              </a:ext>
            </a:extLst>
          </p:cNvPr>
          <p:cNvSpPr txBox="1"/>
          <p:nvPr/>
        </p:nvSpPr>
        <p:spPr>
          <a:xfrm>
            <a:off x="274320" y="883920"/>
            <a:ext cx="784352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3200" b="1" dirty="0">
                <a:solidFill>
                  <a:schemeClr val="accent1">
                    <a:lumMod val="50000"/>
                  </a:schemeClr>
                </a:solidFill>
              </a:rPr>
              <a:t>Domenii cheie pentru </a:t>
            </a:r>
            <a:br>
              <a:rPr lang="ro-RO" sz="3200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ro-RO" sz="3200" b="1" dirty="0">
                <a:solidFill>
                  <a:schemeClr val="accent1">
                    <a:lumMod val="50000"/>
                  </a:schemeClr>
                </a:solidFill>
              </a:rPr>
              <a:t>modernizarea României</a:t>
            </a:r>
            <a:endParaRPr lang="en-GB" sz="3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9F07B96-29B9-4B23-932F-58D531B3C00C}"/>
              </a:ext>
            </a:extLst>
          </p:cNvPr>
          <p:cNvSpPr txBox="1"/>
          <p:nvPr/>
        </p:nvSpPr>
        <p:spPr>
          <a:xfrm>
            <a:off x="172720" y="1068861"/>
            <a:ext cx="4307840" cy="501675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ro-RO" sz="6400" b="1" dirty="0">
                <a:solidFill>
                  <a:schemeClr val="bg1"/>
                </a:solidFill>
              </a:rPr>
              <a:t>Reforma sistemului de pensii </a:t>
            </a:r>
            <a:br>
              <a:rPr lang="ro-RO" sz="6400" b="1" dirty="0">
                <a:solidFill>
                  <a:schemeClr val="bg1"/>
                </a:solidFill>
              </a:rPr>
            </a:br>
            <a:r>
              <a:rPr lang="ro-RO" sz="6400" b="1" dirty="0">
                <a:solidFill>
                  <a:schemeClr val="bg1"/>
                </a:solidFill>
              </a:rPr>
              <a:t>și reforme fiscale</a:t>
            </a:r>
            <a:endParaRPr lang="en-GB" sz="6400" b="1" dirty="0">
              <a:solidFill>
                <a:schemeClr val="bg1"/>
              </a:solidFill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803068FD-45A2-4B63-BFC7-BE6BACDF8935}"/>
              </a:ext>
            </a:extLst>
          </p:cNvPr>
          <p:cNvSpPr txBox="1">
            <a:spLocks noChangeAspect="1"/>
          </p:cNvSpPr>
          <p:nvPr/>
        </p:nvSpPr>
        <p:spPr>
          <a:xfrm>
            <a:off x="4978400" y="975360"/>
            <a:ext cx="693928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Clr>
                <a:schemeClr val="accent1">
                  <a:lumMod val="50000"/>
                </a:schemeClr>
              </a:buClr>
              <a:buFont typeface="Symbol" panose="05050102010706020507" pitchFamily="18" charset="2"/>
              <a:buChar char=""/>
            </a:pPr>
            <a:r>
              <a:rPr lang="ro-RO" sz="3400" b="1" dirty="0">
                <a:solidFill>
                  <a:schemeClr val="accent1">
                    <a:lumMod val="75000"/>
                  </a:schemeClr>
                </a:solidFill>
                <a:latin typeface="Corbel" panose="020B0503020204020204" pitchFamily="34" charset="0"/>
              </a:rPr>
              <a:t>Sistem de pensii echitabil și sustenabil </a:t>
            </a:r>
          </a:p>
          <a:p>
            <a:pPr marL="571500" indent="-571500">
              <a:buClr>
                <a:schemeClr val="accent1">
                  <a:lumMod val="50000"/>
                </a:schemeClr>
              </a:buClr>
              <a:buFont typeface="Symbol" panose="05050102010706020507" pitchFamily="18" charset="2"/>
              <a:buChar char=""/>
            </a:pPr>
            <a:endParaRPr lang="it-IT" sz="2800" b="1" dirty="0">
              <a:solidFill>
                <a:schemeClr val="accent1">
                  <a:lumMod val="75000"/>
                </a:schemeClr>
              </a:solidFill>
              <a:latin typeface="Corbel" panose="020B0503020204020204" pitchFamily="34" charset="0"/>
            </a:endParaRPr>
          </a:p>
          <a:p>
            <a:pPr>
              <a:buClr>
                <a:schemeClr val="accent1">
                  <a:lumMod val="50000"/>
                </a:schemeClr>
              </a:buClr>
            </a:pPr>
            <a:r>
              <a:rPr lang="it-IT" sz="2800" b="1" dirty="0">
                <a:latin typeface="Corbel" panose="020B0503020204020204" pitchFamily="34" charset="0"/>
              </a:rPr>
              <a:t>	</a:t>
            </a:r>
            <a:r>
              <a:rPr lang="it-IT" sz="2800" dirty="0">
                <a:latin typeface="Corbel" panose="020B0503020204020204" pitchFamily="34" charset="0"/>
              </a:rPr>
              <a:t>Elaborarea și adoptarea proiectului de act normativ care să determine corectarea disfuncțiilor și inechităților dintre diferite categorii de beneficiari.</a:t>
            </a:r>
            <a:br>
              <a:rPr lang="ro-RO" sz="2800" dirty="0">
                <a:latin typeface="Corbel" panose="020B0503020204020204" pitchFamily="34" charset="0"/>
              </a:rPr>
            </a:br>
            <a:endParaRPr lang="it-IT" sz="2800" dirty="0">
              <a:latin typeface="Corbel" panose="020B0503020204020204" pitchFamily="34" charset="0"/>
            </a:endParaRPr>
          </a:p>
          <a:p>
            <a:pPr>
              <a:buClr>
                <a:schemeClr val="accent1">
                  <a:lumMod val="50000"/>
                </a:schemeClr>
              </a:buClr>
            </a:pPr>
            <a:r>
              <a:rPr lang="en-US" sz="2800" dirty="0">
                <a:latin typeface="Corbel" panose="020B0503020204020204" pitchFamily="34" charset="0"/>
              </a:rPr>
              <a:t>	</a:t>
            </a:r>
            <a:r>
              <a:rPr lang="ro-RO" sz="2800" dirty="0">
                <a:latin typeface="Corbel" panose="020B0503020204020204" pitchFamily="34" charset="0"/>
              </a:rPr>
              <a:t>Conectarea caselor electronice de marcat, reforme pentru creșterea ratei de încasare a TVA și impozitelor</a:t>
            </a:r>
            <a:endParaRPr lang="it-IT" sz="2800" dirty="0">
              <a:latin typeface="Corbel" panose="020B0503020204020204" pitchFamily="34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F067FEE4-E3AB-47AA-82CB-891C7F67ED26}"/>
              </a:ext>
            </a:extLst>
          </p:cNvPr>
          <p:cNvSpPr txBox="1"/>
          <p:nvPr/>
        </p:nvSpPr>
        <p:spPr>
          <a:xfrm>
            <a:off x="4978400" y="162560"/>
            <a:ext cx="7081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dirty="0">
                <a:solidFill>
                  <a:schemeClr val="accent1">
                    <a:lumMod val="50000"/>
                  </a:schemeClr>
                </a:solidFill>
              </a:rPr>
              <a:t>Propuneri de reforme</a:t>
            </a:r>
          </a:p>
          <a:p>
            <a:endParaRPr lang="en-GB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90747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</TotalTime>
  <Words>680</Words>
  <Application>Microsoft Office PowerPoint</Application>
  <PresentationFormat>Ecran lat</PresentationFormat>
  <Paragraphs>115</Paragraphs>
  <Slides>14</Slides>
  <Notes>0</Notes>
  <HiddenSlides>0</HiddenSlides>
  <MMClips>0</MMClips>
  <ScaleCrop>false</ScaleCrop>
  <HeadingPairs>
    <vt:vector size="4" baseType="variant">
      <vt:variant>
        <vt:lpstr>Temă</vt:lpstr>
      </vt:variant>
      <vt:variant>
        <vt:i4>1</vt:i4>
      </vt:variant>
      <vt:variant>
        <vt:lpstr>Titluri diapozitive</vt:lpstr>
      </vt:variant>
      <vt:variant>
        <vt:i4>14</vt:i4>
      </vt:variant>
    </vt:vector>
  </HeadingPairs>
  <TitlesOfParts>
    <vt:vector size="15" baseType="lpstr">
      <vt:lpstr>Office Theme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Vlad Ilina</dc:creator>
  <cp:lastModifiedBy>Andi Manciu</cp:lastModifiedBy>
  <cp:revision>26</cp:revision>
  <cp:lastPrinted>2021-03-19T08:28:14Z</cp:lastPrinted>
  <dcterms:created xsi:type="dcterms:W3CDTF">2021-03-18T21:47:07Z</dcterms:created>
  <dcterms:modified xsi:type="dcterms:W3CDTF">2021-03-19T12:34:25Z</dcterms:modified>
</cp:coreProperties>
</file>